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60" r:id="rId4"/>
    <p:sldId id="281" r:id="rId5"/>
    <p:sldId id="280" r:id="rId6"/>
    <p:sldId id="279" r:id="rId7"/>
    <p:sldId id="285" r:id="rId8"/>
    <p:sldId id="284" r:id="rId9"/>
    <p:sldId id="283" r:id="rId10"/>
    <p:sldId id="282" r:id="rId11"/>
    <p:sldId id="291" r:id="rId12"/>
    <p:sldId id="286" r:id="rId13"/>
    <p:sldId id="290" r:id="rId14"/>
    <p:sldId id="289" r:id="rId15"/>
    <p:sldId id="288" r:id="rId16"/>
    <p:sldId id="287" r:id="rId17"/>
    <p:sldId id="293" r:id="rId18"/>
    <p:sldId id="294" r:id="rId19"/>
    <p:sldId id="295" r:id="rId20"/>
    <p:sldId id="296" r:id="rId21"/>
    <p:sldId id="263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266" r:id="rId38"/>
    <p:sldId id="265" r:id="rId39"/>
    <p:sldId id="262" r:id="rId40"/>
    <p:sldId id="269" r:id="rId41"/>
    <p:sldId id="313" r:id="rId42"/>
    <p:sldId id="274" r:id="rId43"/>
    <p:sldId id="272" r:id="rId44"/>
    <p:sldId id="276" r:id="rId45"/>
    <p:sldId id="275" r:id="rId46"/>
    <p:sldId id="273" r:id="rId47"/>
    <p:sldId id="312" r:id="rId48"/>
    <p:sldId id="314" r:id="rId49"/>
    <p:sldId id="278" r:id="rId50"/>
    <p:sldId id="315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95994"/>
    <a:srgbClr val="70B2CC"/>
    <a:srgbClr val="312A6D"/>
    <a:srgbClr val="00A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7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A48BF-D2E9-4231-87BF-E02AAE5C805F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14DCEC0-A7C7-4EA0-A888-E516C6480E81}">
      <dgm:prSet phldrT="[텍스트]"/>
      <dgm:spPr/>
      <dgm:t>
        <a:bodyPr/>
        <a:lstStyle/>
        <a:p>
          <a:pPr latinLnBrk="1"/>
          <a:r>
            <a:rPr lang="ko-KR" altLang="en-US" dirty="0"/>
            <a:t>빅데이터</a:t>
          </a:r>
        </a:p>
      </dgm:t>
    </dgm:pt>
    <dgm:pt modelId="{D1E8FBDC-E265-4792-AE82-D5CEAE119A4B}" type="parTrans" cxnId="{F962EB7D-6828-40D7-BB4B-9F6756F9BB80}">
      <dgm:prSet/>
      <dgm:spPr/>
      <dgm:t>
        <a:bodyPr/>
        <a:lstStyle/>
        <a:p>
          <a:pPr latinLnBrk="1"/>
          <a:endParaRPr lang="ko-KR" altLang="en-US"/>
        </a:p>
      </dgm:t>
    </dgm:pt>
    <dgm:pt modelId="{18D99EE1-765E-4204-A0FC-115D4F640CED}" type="sibTrans" cxnId="{F962EB7D-6828-40D7-BB4B-9F6756F9BB80}">
      <dgm:prSet/>
      <dgm:spPr/>
      <dgm:t>
        <a:bodyPr/>
        <a:lstStyle/>
        <a:p>
          <a:pPr latinLnBrk="1"/>
          <a:endParaRPr lang="ko-KR" altLang="en-US"/>
        </a:p>
      </dgm:t>
    </dgm:pt>
    <dgm:pt modelId="{7FF03873-A697-4A3A-A7D6-2B9C8DB22DBE}">
      <dgm:prSet phldrT="[텍스트]"/>
      <dgm:spPr/>
      <dgm:t>
        <a:bodyPr/>
        <a:lstStyle/>
        <a:p>
          <a:pPr latinLnBrk="1"/>
          <a:r>
            <a:rPr lang="ko-KR" altLang="en-US" dirty="0"/>
            <a:t>데이터분석</a:t>
          </a:r>
        </a:p>
      </dgm:t>
    </dgm:pt>
    <dgm:pt modelId="{7867A243-28AA-440B-9839-D83E545AFF5B}" type="parTrans" cxnId="{BC062243-9600-4B20-A8EF-B73E5FFC5DFC}">
      <dgm:prSet/>
      <dgm:spPr/>
      <dgm:t>
        <a:bodyPr/>
        <a:lstStyle/>
        <a:p>
          <a:pPr latinLnBrk="1"/>
          <a:endParaRPr lang="ko-KR" altLang="en-US"/>
        </a:p>
      </dgm:t>
    </dgm:pt>
    <dgm:pt modelId="{16384AE8-AFB9-44AE-847D-2373CDF840E4}" type="sibTrans" cxnId="{BC062243-9600-4B20-A8EF-B73E5FFC5DFC}">
      <dgm:prSet/>
      <dgm:spPr/>
      <dgm:t>
        <a:bodyPr/>
        <a:lstStyle/>
        <a:p>
          <a:pPr latinLnBrk="1"/>
          <a:endParaRPr lang="ko-KR" altLang="en-US"/>
        </a:p>
      </dgm:t>
    </dgm:pt>
    <dgm:pt modelId="{8705D47F-4498-44B3-B777-1702945A8892}">
      <dgm:prSet phldrT="[텍스트]"/>
      <dgm:spPr/>
      <dgm:t>
        <a:bodyPr/>
        <a:lstStyle/>
        <a:p>
          <a:pPr latinLnBrk="1"/>
          <a:r>
            <a:rPr lang="en-US" altLang="ko-KR" dirty="0"/>
            <a:t>AI</a:t>
          </a:r>
          <a:endParaRPr lang="ko-KR" altLang="en-US" dirty="0"/>
        </a:p>
      </dgm:t>
    </dgm:pt>
    <dgm:pt modelId="{1A0E4390-EE1F-401C-8582-F2F16CACE2CB}" type="parTrans" cxnId="{9BD57604-2829-42CB-99D1-3E98BD95321F}">
      <dgm:prSet/>
      <dgm:spPr/>
      <dgm:t>
        <a:bodyPr/>
        <a:lstStyle/>
        <a:p>
          <a:pPr latinLnBrk="1"/>
          <a:endParaRPr lang="ko-KR" altLang="en-US"/>
        </a:p>
      </dgm:t>
    </dgm:pt>
    <dgm:pt modelId="{72466394-F7BB-44DC-AE78-DAFABEECC6AC}" type="sibTrans" cxnId="{9BD57604-2829-42CB-99D1-3E98BD95321F}">
      <dgm:prSet/>
      <dgm:spPr/>
      <dgm:t>
        <a:bodyPr/>
        <a:lstStyle/>
        <a:p>
          <a:pPr latinLnBrk="1"/>
          <a:endParaRPr lang="ko-KR" altLang="en-US"/>
        </a:p>
      </dgm:t>
    </dgm:pt>
    <dgm:pt modelId="{76AE7E28-D4BD-47B8-A7C8-95CFA0F31CEB}">
      <dgm:prSet phldrT="[텍스트]"/>
      <dgm:spPr/>
      <dgm:t>
        <a:bodyPr/>
        <a:lstStyle/>
        <a:p>
          <a:pPr latinLnBrk="1"/>
          <a:r>
            <a:rPr lang="ko-KR" altLang="en-US" dirty="0"/>
            <a:t>머신</a:t>
          </a:r>
          <a:r>
            <a:rPr lang="en-US" altLang="ko-KR" dirty="0"/>
            <a:t> </a:t>
          </a:r>
          <a:r>
            <a:rPr lang="ko-KR" altLang="en-US" dirty="0"/>
            <a:t>러닝</a:t>
          </a:r>
        </a:p>
      </dgm:t>
    </dgm:pt>
    <dgm:pt modelId="{2F1490A7-5541-4D81-B57D-128789C35B6E}" type="parTrans" cxnId="{B1DFB068-F1C2-4897-835D-EF93F5EF35EB}">
      <dgm:prSet/>
      <dgm:spPr/>
      <dgm:t>
        <a:bodyPr/>
        <a:lstStyle/>
        <a:p>
          <a:pPr latinLnBrk="1"/>
          <a:endParaRPr lang="ko-KR" altLang="en-US"/>
        </a:p>
      </dgm:t>
    </dgm:pt>
    <dgm:pt modelId="{E80690E5-A2B3-4C9F-AFE7-1E1417E037E6}" type="sibTrans" cxnId="{B1DFB068-F1C2-4897-835D-EF93F5EF35EB}">
      <dgm:prSet/>
      <dgm:spPr/>
      <dgm:t>
        <a:bodyPr/>
        <a:lstStyle/>
        <a:p>
          <a:pPr latinLnBrk="1"/>
          <a:endParaRPr lang="ko-KR" altLang="en-US"/>
        </a:p>
      </dgm:t>
    </dgm:pt>
    <dgm:pt modelId="{0D58CEB3-2DD2-41CC-B065-0AE1CD07910B}" type="pres">
      <dgm:prSet presAssocID="{4A6A48BF-D2E9-4231-87BF-E02AAE5C805F}" presName="Name0" presStyleCnt="0">
        <dgm:presLayoutVars>
          <dgm:dir/>
          <dgm:resizeHandles val="exact"/>
        </dgm:presLayoutVars>
      </dgm:prSet>
      <dgm:spPr/>
    </dgm:pt>
    <dgm:pt modelId="{1BCDFCAE-1049-4EEA-81EE-3A48BD8FF7B5}" type="pres">
      <dgm:prSet presAssocID="{514DCEC0-A7C7-4EA0-A888-E516C6480E81}" presName="Name5" presStyleLbl="vennNode1" presStyleIdx="0" presStyleCnt="4">
        <dgm:presLayoutVars>
          <dgm:bulletEnabled val="1"/>
        </dgm:presLayoutVars>
      </dgm:prSet>
      <dgm:spPr/>
    </dgm:pt>
    <dgm:pt modelId="{1005FCEF-138C-4EC7-9F43-E1B250534D6F}" type="pres">
      <dgm:prSet presAssocID="{18D99EE1-765E-4204-A0FC-115D4F640CED}" presName="space" presStyleCnt="0"/>
      <dgm:spPr/>
    </dgm:pt>
    <dgm:pt modelId="{EE2C7E38-3F43-4BD0-A321-14D8A9763963}" type="pres">
      <dgm:prSet presAssocID="{7FF03873-A697-4A3A-A7D6-2B9C8DB22DBE}" presName="Name5" presStyleLbl="vennNode1" presStyleIdx="1" presStyleCnt="4">
        <dgm:presLayoutVars>
          <dgm:bulletEnabled val="1"/>
        </dgm:presLayoutVars>
      </dgm:prSet>
      <dgm:spPr/>
    </dgm:pt>
    <dgm:pt modelId="{72BEBF80-8CBC-44C9-BBD3-A65294DC6619}" type="pres">
      <dgm:prSet presAssocID="{16384AE8-AFB9-44AE-847D-2373CDF840E4}" presName="space" presStyleCnt="0"/>
      <dgm:spPr/>
    </dgm:pt>
    <dgm:pt modelId="{B8E1CD6D-A0B5-4BAA-BE11-D45C92DD448C}" type="pres">
      <dgm:prSet presAssocID="{8705D47F-4498-44B3-B777-1702945A8892}" presName="Name5" presStyleLbl="vennNode1" presStyleIdx="2" presStyleCnt="4">
        <dgm:presLayoutVars>
          <dgm:bulletEnabled val="1"/>
        </dgm:presLayoutVars>
      </dgm:prSet>
      <dgm:spPr/>
    </dgm:pt>
    <dgm:pt modelId="{A94F8F8D-0F6C-48D0-A140-14113F105F9D}" type="pres">
      <dgm:prSet presAssocID="{72466394-F7BB-44DC-AE78-DAFABEECC6AC}" presName="space" presStyleCnt="0"/>
      <dgm:spPr/>
    </dgm:pt>
    <dgm:pt modelId="{61C1950D-AAE5-47DE-96CB-5276A58B019F}" type="pres">
      <dgm:prSet presAssocID="{76AE7E28-D4BD-47B8-A7C8-95CFA0F31CEB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671C1301-CFBF-40BB-BED0-B23CBEB41E6D}" type="presOf" srcId="{76AE7E28-D4BD-47B8-A7C8-95CFA0F31CEB}" destId="{61C1950D-AAE5-47DE-96CB-5276A58B019F}" srcOrd="0" destOrd="0" presId="urn:microsoft.com/office/officeart/2005/8/layout/venn3"/>
    <dgm:cxn modelId="{9BD57604-2829-42CB-99D1-3E98BD95321F}" srcId="{4A6A48BF-D2E9-4231-87BF-E02AAE5C805F}" destId="{8705D47F-4498-44B3-B777-1702945A8892}" srcOrd="2" destOrd="0" parTransId="{1A0E4390-EE1F-401C-8582-F2F16CACE2CB}" sibTransId="{72466394-F7BB-44DC-AE78-DAFABEECC6AC}"/>
    <dgm:cxn modelId="{56179A3F-BB90-41B4-8EDD-BFDC6C9CD756}" type="presOf" srcId="{7FF03873-A697-4A3A-A7D6-2B9C8DB22DBE}" destId="{EE2C7E38-3F43-4BD0-A321-14D8A9763963}" srcOrd="0" destOrd="0" presId="urn:microsoft.com/office/officeart/2005/8/layout/venn3"/>
    <dgm:cxn modelId="{BC062243-9600-4B20-A8EF-B73E5FFC5DFC}" srcId="{4A6A48BF-D2E9-4231-87BF-E02AAE5C805F}" destId="{7FF03873-A697-4A3A-A7D6-2B9C8DB22DBE}" srcOrd="1" destOrd="0" parTransId="{7867A243-28AA-440B-9839-D83E545AFF5B}" sibTransId="{16384AE8-AFB9-44AE-847D-2373CDF840E4}"/>
    <dgm:cxn modelId="{75087366-97A0-4EA5-A47D-5EF1C58522F9}" type="presOf" srcId="{8705D47F-4498-44B3-B777-1702945A8892}" destId="{B8E1CD6D-A0B5-4BAA-BE11-D45C92DD448C}" srcOrd="0" destOrd="0" presId="urn:microsoft.com/office/officeart/2005/8/layout/venn3"/>
    <dgm:cxn modelId="{B1DFB068-F1C2-4897-835D-EF93F5EF35EB}" srcId="{4A6A48BF-D2E9-4231-87BF-E02AAE5C805F}" destId="{76AE7E28-D4BD-47B8-A7C8-95CFA0F31CEB}" srcOrd="3" destOrd="0" parTransId="{2F1490A7-5541-4D81-B57D-128789C35B6E}" sibTransId="{E80690E5-A2B3-4C9F-AFE7-1E1417E037E6}"/>
    <dgm:cxn modelId="{F962EB7D-6828-40D7-BB4B-9F6756F9BB80}" srcId="{4A6A48BF-D2E9-4231-87BF-E02AAE5C805F}" destId="{514DCEC0-A7C7-4EA0-A888-E516C6480E81}" srcOrd="0" destOrd="0" parTransId="{D1E8FBDC-E265-4792-AE82-D5CEAE119A4B}" sibTransId="{18D99EE1-765E-4204-A0FC-115D4F640CED}"/>
    <dgm:cxn modelId="{62581ED8-53CB-4E25-B6EA-5BDB24BA7909}" type="presOf" srcId="{4A6A48BF-D2E9-4231-87BF-E02AAE5C805F}" destId="{0D58CEB3-2DD2-41CC-B065-0AE1CD07910B}" srcOrd="0" destOrd="0" presId="urn:microsoft.com/office/officeart/2005/8/layout/venn3"/>
    <dgm:cxn modelId="{DD9D56ED-84F2-4479-91AA-4FF548B4D178}" type="presOf" srcId="{514DCEC0-A7C7-4EA0-A888-E516C6480E81}" destId="{1BCDFCAE-1049-4EEA-81EE-3A48BD8FF7B5}" srcOrd="0" destOrd="0" presId="urn:microsoft.com/office/officeart/2005/8/layout/venn3"/>
    <dgm:cxn modelId="{586A5BF6-00AB-4B70-A5E4-584261388268}" type="presParOf" srcId="{0D58CEB3-2DD2-41CC-B065-0AE1CD07910B}" destId="{1BCDFCAE-1049-4EEA-81EE-3A48BD8FF7B5}" srcOrd="0" destOrd="0" presId="urn:microsoft.com/office/officeart/2005/8/layout/venn3"/>
    <dgm:cxn modelId="{EE27566A-B9D9-42B7-A457-49A47261CD52}" type="presParOf" srcId="{0D58CEB3-2DD2-41CC-B065-0AE1CD07910B}" destId="{1005FCEF-138C-4EC7-9F43-E1B250534D6F}" srcOrd="1" destOrd="0" presId="urn:microsoft.com/office/officeart/2005/8/layout/venn3"/>
    <dgm:cxn modelId="{8063B630-0445-4F65-9095-2E51230A721F}" type="presParOf" srcId="{0D58CEB3-2DD2-41CC-B065-0AE1CD07910B}" destId="{EE2C7E38-3F43-4BD0-A321-14D8A9763963}" srcOrd="2" destOrd="0" presId="urn:microsoft.com/office/officeart/2005/8/layout/venn3"/>
    <dgm:cxn modelId="{A426D32C-5BBB-44BA-A3DC-42930FA74F74}" type="presParOf" srcId="{0D58CEB3-2DD2-41CC-B065-0AE1CD07910B}" destId="{72BEBF80-8CBC-44C9-BBD3-A65294DC6619}" srcOrd="3" destOrd="0" presId="urn:microsoft.com/office/officeart/2005/8/layout/venn3"/>
    <dgm:cxn modelId="{A120A9E6-33B2-4A60-AEB8-EC3973BFD218}" type="presParOf" srcId="{0D58CEB3-2DD2-41CC-B065-0AE1CD07910B}" destId="{B8E1CD6D-A0B5-4BAA-BE11-D45C92DD448C}" srcOrd="4" destOrd="0" presId="urn:microsoft.com/office/officeart/2005/8/layout/venn3"/>
    <dgm:cxn modelId="{1D0ED9D6-856B-49DA-9163-5F2746115462}" type="presParOf" srcId="{0D58CEB3-2DD2-41CC-B065-0AE1CD07910B}" destId="{A94F8F8D-0F6C-48D0-A140-14113F105F9D}" srcOrd="5" destOrd="0" presId="urn:microsoft.com/office/officeart/2005/8/layout/venn3"/>
    <dgm:cxn modelId="{55C7E301-7D9A-4DDC-9448-3760BC6C184E}" type="presParOf" srcId="{0D58CEB3-2DD2-41CC-B065-0AE1CD07910B}" destId="{61C1950D-AAE5-47DE-96CB-5276A58B019F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87A8AA-69FF-4342-B7B0-D2A37BC6F73A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B0A0486-6D5E-40CD-A954-B6611A342DEE}">
      <dgm:prSet phldrT="[텍스트]"/>
      <dgm:spPr/>
      <dgm:t>
        <a:bodyPr/>
        <a:lstStyle/>
        <a:p>
          <a:pPr latinLnBrk="1"/>
          <a:r>
            <a:rPr lang="ko-KR" altLang="en-US" b="1" dirty="0"/>
            <a:t>분석 목표 설정</a:t>
          </a:r>
        </a:p>
      </dgm:t>
    </dgm:pt>
    <dgm:pt modelId="{AAE7113F-DB99-4F33-8D56-292ADAB2AE14}" type="parTrans" cxnId="{3C294BC1-EAE9-4B34-A8F0-9E06DE9BB739}">
      <dgm:prSet/>
      <dgm:spPr/>
      <dgm:t>
        <a:bodyPr/>
        <a:lstStyle/>
        <a:p>
          <a:pPr latinLnBrk="1"/>
          <a:endParaRPr lang="ko-KR" altLang="en-US" b="1"/>
        </a:p>
      </dgm:t>
    </dgm:pt>
    <dgm:pt modelId="{1B5F0509-E818-434D-9137-6066957314A0}" type="sibTrans" cxnId="{3C294BC1-EAE9-4B34-A8F0-9E06DE9BB739}">
      <dgm:prSet/>
      <dgm:spPr/>
      <dgm:t>
        <a:bodyPr/>
        <a:lstStyle/>
        <a:p>
          <a:pPr latinLnBrk="1"/>
          <a:endParaRPr lang="ko-KR" altLang="en-US" b="1"/>
        </a:p>
      </dgm:t>
    </dgm:pt>
    <dgm:pt modelId="{027ECAC4-4756-47F1-B90B-5D4131DF0BC3}">
      <dgm:prSet phldrT="[텍스트]"/>
      <dgm:spPr/>
      <dgm:t>
        <a:bodyPr/>
        <a:lstStyle/>
        <a:p>
          <a:pPr latinLnBrk="1"/>
          <a:r>
            <a:rPr lang="ko-KR" altLang="en-US" b="1" dirty="0"/>
            <a:t>데이터수집</a:t>
          </a:r>
        </a:p>
      </dgm:t>
    </dgm:pt>
    <dgm:pt modelId="{AA2EE058-031B-4AC8-84C3-1C7F571E6EA8}" type="parTrans" cxnId="{F2E9E90B-5780-493D-B7DD-A1CE8F43B76C}">
      <dgm:prSet/>
      <dgm:spPr/>
      <dgm:t>
        <a:bodyPr/>
        <a:lstStyle/>
        <a:p>
          <a:pPr latinLnBrk="1"/>
          <a:endParaRPr lang="ko-KR" altLang="en-US" b="1"/>
        </a:p>
      </dgm:t>
    </dgm:pt>
    <dgm:pt modelId="{8C128137-F0A2-48B0-9367-D155644F1FA2}" type="sibTrans" cxnId="{F2E9E90B-5780-493D-B7DD-A1CE8F43B76C}">
      <dgm:prSet/>
      <dgm:spPr/>
      <dgm:t>
        <a:bodyPr/>
        <a:lstStyle/>
        <a:p>
          <a:pPr latinLnBrk="1"/>
          <a:endParaRPr lang="ko-KR" altLang="en-US" b="1"/>
        </a:p>
      </dgm:t>
    </dgm:pt>
    <dgm:pt modelId="{BE6079E1-CAE4-41B6-BB5D-F364012D428B}">
      <dgm:prSet phldrT="[텍스트]"/>
      <dgm:spPr/>
      <dgm:t>
        <a:bodyPr/>
        <a:lstStyle/>
        <a:p>
          <a:pPr latinLnBrk="1"/>
          <a:r>
            <a:rPr lang="ko-KR" altLang="en-US" b="1" dirty="0"/>
            <a:t>데이터 가공</a:t>
          </a:r>
        </a:p>
      </dgm:t>
    </dgm:pt>
    <dgm:pt modelId="{F5D393F1-02EA-4802-9451-D099B536F77D}" type="parTrans" cxnId="{79647C7C-5287-4D2A-A0DB-A4A72FDA2489}">
      <dgm:prSet/>
      <dgm:spPr/>
      <dgm:t>
        <a:bodyPr/>
        <a:lstStyle/>
        <a:p>
          <a:pPr latinLnBrk="1"/>
          <a:endParaRPr lang="ko-KR" altLang="en-US" b="1"/>
        </a:p>
      </dgm:t>
    </dgm:pt>
    <dgm:pt modelId="{41AB4DA0-32B5-4668-9A1D-CE0A987CEBBD}" type="sibTrans" cxnId="{79647C7C-5287-4D2A-A0DB-A4A72FDA2489}">
      <dgm:prSet/>
      <dgm:spPr/>
      <dgm:t>
        <a:bodyPr/>
        <a:lstStyle/>
        <a:p>
          <a:pPr latinLnBrk="1"/>
          <a:endParaRPr lang="ko-KR" altLang="en-US" b="1"/>
        </a:p>
      </dgm:t>
    </dgm:pt>
    <dgm:pt modelId="{1A6176DA-501E-4AD4-BF7E-5324554B162B}">
      <dgm:prSet phldrT="[텍스트]"/>
      <dgm:spPr/>
      <dgm:t>
        <a:bodyPr/>
        <a:lstStyle/>
        <a:p>
          <a:pPr latinLnBrk="1"/>
          <a:r>
            <a:rPr lang="ko-KR" altLang="en-US" b="1" dirty="0"/>
            <a:t>데이터 분석</a:t>
          </a:r>
        </a:p>
      </dgm:t>
    </dgm:pt>
    <dgm:pt modelId="{F1BCC16F-0818-4D91-8A39-7B09B9AF2DB3}" type="parTrans" cxnId="{660EE607-3855-495A-AD4F-F086E545D30C}">
      <dgm:prSet/>
      <dgm:spPr/>
      <dgm:t>
        <a:bodyPr/>
        <a:lstStyle/>
        <a:p>
          <a:pPr latinLnBrk="1"/>
          <a:endParaRPr lang="ko-KR" altLang="en-US" b="1"/>
        </a:p>
      </dgm:t>
    </dgm:pt>
    <dgm:pt modelId="{64F92102-77FE-4853-9C06-4F8D2884BBC5}" type="sibTrans" cxnId="{660EE607-3855-495A-AD4F-F086E545D30C}">
      <dgm:prSet/>
      <dgm:spPr/>
      <dgm:t>
        <a:bodyPr/>
        <a:lstStyle/>
        <a:p>
          <a:pPr latinLnBrk="1"/>
          <a:endParaRPr lang="ko-KR" altLang="en-US" b="1"/>
        </a:p>
      </dgm:t>
    </dgm:pt>
    <dgm:pt modelId="{B1FEDD70-AD56-4991-88BA-F60D6A8486C7}">
      <dgm:prSet phldrT="[텍스트]"/>
      <dgm:spPr/>
      <dgm:t>
        <a:bodyPr/>
        <a:lstStyle/>
        <a:p>
          <a:pPr latinLnBrk="1"/>
          <a:r>
            <a:rPr lang="ko-KR" altLang="en-US" b="1" dirty="0"/>
            <a:t>데이터 시각화 및 탐색</a:t>
          </a:r>
        </a:p>
      </dgm:t>
    </dgm:pt>
    <dgm:pt modelId="{EDF2DE74-E677-485D-83AE-9EDF16665D66}" type="parTrans" cxnId="{B1448730-AF80-4DAD-9848-BDE389291C5D}">
      <dgm:prSet/>
      <dgm:spPr/>
      <dgm:t>
        <a:bodyPr/>
        <a:lstStyle/>
        <a:p>
          <a:pPr latinLnBrk="1"/>
          <a:endParaRPr lang="ko-KR" altLang="en-US" b="1"/>
        </a:p>
      </dgm:t>
    </dgm:pt>
    <dgm:pt modelId="{FF42D31B-742F-4638-93DF-3E5446D4560A}" type="sibTrans" cxnId="{B1448730-AF80-4DAD-9848-BDE389291C5D}">
      <dgm:prSet/>
      <dgm:spPr/>
      <dgm:t>
        <a:bodyPr/>
        <a:lstStyle/>
        <a:p>
          <a:pPr latinLnBrk="1"/>
          <a:endParaRPr lang="ko-KR" altLang="en-US" b="1"/>
        </a:p>
      </dgm:t>
    </dgm:pt>
    <dgm:pt modelId="{AEFB7B02-8AEE-43EC-84EA-2C2E5AD7FA2F}" type="pres">
      <dgm:prSet presAssocID="{9687A8AA-69FF-4342-B7B0-D2A37BC6F73A}" presName="cycle" presStyleCnt="0">
        <dgm:presLayoutVars>
          <dgm:dir/>
          <dgm:resizeHandles val="exact"/>
        </dgm:presLayoutVars>
      </dgm:prSet>
      <dgm:spPr/>
    </dgm:pt>
    <dgm:pt modelId="{44EBA4BC-BD1C-4E26-AD7C-CA2AD40DBB5E}" type="pres">
      <dgm:prSet presAssocID="{7B0A0486-6D5E-40CD-A954-B6611A342DEE}" presName="node" presStyleLbl="node1" presStyleIdx="0" presStyleCnt="5">
        <dgm:presLayoutVars>
          <dgm:bulletEnabled val="1"/>
        </dgm:presLayoutVars>
      </dgm:prSet>
      <dgm:spPr/>
    </dgm:pt>
    <dgm:pt modelId="{B0B2E9B2-1566-4123-9719-C4CD168B6AEB}" type="pres">
      <dgm:prSet presAssocID="{7B0A0486-6D5E-40CD-A954-B6611A342DEE}" presName="spNode" presStyleCnt="0"/>
      <dgm:spPr/>
    </dgm:pt>
    <dgm:pt modelId="{634D4E1F-D001-4753-9E5E-46139C233319}" type="pres">
      <dgm:prSet presAssocID="{1B5F0509-E818-434D-9137-6066957314A0}" presName="sibTrans" presStyleLbl="sibTrans1D1" presStyleIdx="0" presStyleCnt="5"/>
      <dgm:spPr/>
    </dgm:pt>
    <dgm:pt modelId="{7556FDBF-1E92-41C8-95BB-5FCC70EF9CBE}" type="pres">
      <dgm:prSet presAssocID="{027ECAC4-4756-47F1-B90B-5D4131DF0BC3}" presName="node" presStyleLbl="node1" presStyleIdx="1" presStyleCnt="5">
        <dgm:presLayoutVars>
          <dgm:bulletEnabled val="1"/>
        </dgm:presLayoutVars>
      </dgm:prSet>
      <dgm:spPr/>
    </dgm:pt>
    <dgm:pt modelId="{0DD1BA3A-58F8-4170-947B-9F5D6297E2D6}" type="pres">
      <dgm:prSet presAssocID="{027ECAC4-4756-47F1-B90B-5D4131DF0BC3}" presName="spNode" presStyleCnt="0"/>
      <dgm:spPr/>
    </dgm:pt>
    <dgm:pt modelId="{10CA8152-AA7B-4AF6-9F1A-99783F1485B7}" type="pres">
      <dgm:prSet presAssocID="{8C128137-F0A2-48B0-9367-D155644F1FA2}" presName="sibTrans" presStyleLbl="sibTrans1D1" presStyleIdx="1" presStyleCnt="5"/>
      <dgm:spPr/>
    </dgm:pt>
    <dgm:pt modelId="{2CF25B80-6741-4BE2-8CE6-929D2B96FE29}" type="pres">
      <dgm:prSet presAssocID="{BE6079E1-CAE4-41B6-BB5D-F364012D428B}" presName="node" presStyleLbl="node1" presStyleIdx="2" presStyleCnt="5">
        <dgm:presLayoutVars>
          <dgm:bulletEnabled val="1"/>
        </dgm:presLayoutVars>
      </dgm:prSet>
      <dgm:spPr/>
    </dgm:pt>
    <dgm:pt modelId="{B743B799-5610-45E0-8852-9E9354A88C2F}" type="pres">
      <dgm:prSet presAssocID="{BE6079E1-CAE4-41B6-BB5D-F364012D428B}" presName="spNode" presStyleCnt="0"/>
      <dgm:spPr/>
    </dgm:pt>
    <dgm:pt modelId="{9AFD44DD-90EB-47CE-9852-93230724CB8A}" type="pres">
      <dgm:prSet presAssocID="{41AB4DA0-32B5-4668-9A1D-CE0A987CEBBD}" presName="sibTrans" presStyleLbl="sibTrans1D1" presStyleIdx="2" presStyleCnt="5"/>
      <dgm:spPr/>
    </dgm:pt>
    <dgm:pt modelId="{5438D2E4-C071-4114-97FB-24F1E22D1DBA}" type="pres">
      <dgm:prSet presAssocID="{1A6176DA-501E-4AD4-BF7E-5324554B162B}" presName="node" presStyleLbl="node1" presStyleIdx="3" presStyleCnt="5">
        <dgm:presLayoutVars>
          <dgm:bulletEnabled val="1"/>
        </dgm:presLayoutVars>
      </dgm:prSet>
      <dgm:spPr/>
    </dgm:pt>
    <dgm:pt modelId="{7C7DE95A-CB67-4DD7-B127-A427125D5659}" type="pres">
      <dgm:prSet presAssocID="{1A6176DA-501E-4AD4-BF7E-5324554B162B}" presName="spNode" presStyleCnt="0"/>
      <dgm:spPr/>
    </dgm:pt>
    <dgm:pt modelId="{8A23577B-1011-4CB5-9A5E-E48D09BD368A}" type="pres">
      <dgm:prSet presAssocID="{64F92102-77FE-4853-9C06-4F8D2884BBC5}" presName="sibTrans" presStyleLbl="sibTrans1D1" presStyleIdx="3" presStyleCnt="5"/>
      <dgm:spPr/>
    </dgm:pt>
    <dgm:pt modelId="{66CDAC7B-033F-4917-BC97-DF25108F473C}" type="pres">
      <dgm:prSet presAssocID="{B1FEDD70-AD56-4991-88BA-F60D6A8486C7}" presName="node" presStyleLbl="node1" presStyleIdx="4" presStyleCnt="5">
        <dgm:presLayoutVars>
          <dgm:bulletEnabled val="1"/>
        </dgm:presLayoutVars>
      </dgm:prSet>
      <dgm:spPr/>
    </dgm:pt>
    <dgm:pt modelId="{DFF2572E-B520-401C-ABB8-EB0A5E44BE49}" type="pres">
      <dgm:prSet presAssocID="{B1FEDD70-AD56-4991-88BA-F60D6A8486C7}" presName="spNode" presStyleCnt="0"/>
      <dgm:spPr/>
    </dgm:pt>
    <dgm:pt modelId="{F926CD87-2C4B-48F7-B29A-62C648E23345}" type="pres">
      <dgm:prSet presAssocID="{FF42D31B-742F-4638-93DF-3E5446D4560A}" presName="sibTrans" presStyleLbl="sibTrans1D1" presStyleIdx="4" presStyleCnt="5"/>
      <dgm:spPr/>
    </dgm:pt>
  </dgm:ptLst>
  <dgm:cxnLst>
    <dgm:cxn modelId="{660EE607-3855-495A-AD4F-F086E545D30C}" srcId="{9687A8AA-69FF-4342-B7B0-D2A37BC6F73A}" destId="{1A6176DA-501E-4AD4-BF7E-5324554B162B}" srcOrd="3" destOrd="0" parTransId="{F1BCC16F-0818-4D91-8A39-7B09B9AF2DB3}" sibTransId="{64F92102-77FE-4853-9C06-4F8D2884BBC5}"/>
    <dgm:cxn modelId="{F2E9E90B-5780-493D-B7DD-A1CE8F43B76C}" srcId="{9687A8AA-69FF-4342-B7B0-D2A37BC6F73A}" destId="{027ECAC4-4756-47F1-B90B-5D4131DF0BC3}" srcOrd="1" destOrd="0" parTransId="{AA2EE058-031B-4AC8-84C3-1C7F571E6EA8}" sibTransId="{8C128137-F0A2-48B0-9367-D155644F1FA2}"/>
    <dgm:cxn modelId="{05DD5B27-0260-476D-938D-AE28CE5F3AFE}" type="presOf" srcId="{FF42D31B-742F-4638-93DF-3E5446D4560A}" destId="{F926CD87-2C4B-48F7-B29A-62C648E23345}" srcOrd="0" destOrd="0" presId="urn:microsoft.com/office/officeart/2005/8/layout/cycle5"/>
    <dgm:cxn modelId="{B1448730-AF80-4DAD-9848-BDE389291C5D}" srcId="{9687A8AA-69FF-4342-B7B0-D2A37BC6F73A}" destId="{B1FEDD70-AD56-4991-88BA-F60D6A8486C7}" srcOrd="4" destOrd="0" parTransId="{EDF2DE74-E677-485D-83AE-9EDF16665D66}" sibTransId="{FF42D31B-742F-4638-93DF-3E5446D4560A}"/>
    <dgm:cxn modelId="{6380BD39-CAA7-4C3E-8F37-94B598E4129D}" type="presOf" srcId="{7B0A0486-6D5E-40CD-A954-B6611A342DEE}" destId="{44EBA4BC-BD1C-4E26-AD7C-CA2AD40DBB5E}" srcOrd="0" destOrd="0" presId="urn:microsoft.com/office/officeart/2005/8/layout/cycle5"/>
    <dgm:cxn modelId="{79647C7C-5287-4D2A-A0DB-A4A72FDA2489}" srcId="{9687A8AA-69FF-4342-B7B0-D2A37BC6F73A}" destId="{BE6079E1-CAE4-41B6-BB5D-F364012D428B}" srcOrd="2" destOrd="0" parTransId="{F5D393F1-02EA-4802-9451-D099B536F77D}" sibTransId="{41AB4DA0-32B5-4668-9A1D-CE0A987CEBBD}"/>
    <dgm:cxn modelId="{D833CC81-AFEC-4D43-8533-1E8550334417}" type="presOf" srcId="{BE6079E1-CAE4-41B6-BB5D-F364012D428B}" destId="{2CF25B80-6741-4BE2-8CE6-929D2B96FE29}" srcOrd="0" destOrd="0" presId="urn:microsoft.com/office/officeart/2005/8/layout/cycle5"/>
    <dgm:cxn modelId="{BA2FF086-A63C-4266-8A40-773682447725}" type="presOf" srcId="{1B5F0509-E818-434D-9137-6066957314A0}" destId="{634D4E1F-D001-4753-9E5E-46139C233319}" srcOrd="0" destOrd="0" presId="urn:microsoft.com/office/officeart/2005/8/layout/cycle5"/>
    <dgm:cxn modelId="{7022E18C-8933-43F4-A2F6-A0E2A6167E70}" type="presOf" srcId="{9687A8AA-69FF-4342-B7B0-D2A37BC6F73A}" destId="{AEFB7B02-8AEE-43EC-84EA-2C2E5AD7FA2F}" srcOrd="0" destOrd="0" presId="urn:microsoft.com/office/officeart/2005/8/layout/cycle5"/>
    <dgm:cxn modelId="{88190898-5F84-41F9-91C5-62D807E6E524}" type="presOf" srcId="{B1FEDD70-AD56-4991-88BA-F60D6A8486C7}" destId="{66CDAC7B-033F-4917-BC97-DF25108F473C}" srcOrd="0" destOrd="0" presId="urn:microsoft.com/office/officeart/2005/8/layout/cycle5"/>
    <dgm:cxn modelId="{FC8503AF-5536-420E-839F-84FD119B14E7}" type="presOf" srcId="{41AB4DA0-32B5-4668-9A1D-CE0A987CEBBD}" destId="{9AFD44DD-90EB-47CE-9852-93230724CB8A}" srcOrd="0" destOrd="0" presId="urn:microsoft.com/office/officeart/2005/8/layout/cycle5"/>
    <dgm:cxn modelId="{45E49FB0-8BFF-4F49-92BD-945A84D2BC94}" type="presOf" srcId="{027ECAC4-4756-47F1-B90B-5D4131DF0BC3}" destId="{7556FDBF-1E92-41C8-95BB-5FCC70EF9CBE}" srcOrd="0" destOrd="0" presId="urn:microsoft.com/office/officeart/2005/8/layout/cycle5"/>
    <dgm:cxn modelId="{1B9334BB-0526-415D-A480-3DB143078A3C}" type="presOf" srcId="{64F92102-77FE-4853-9C06-4F8D2884BBC5}" destId="{8A23577B-1011-4CB5-9A5E-E48D09BD368A}" srcOrd="0" destOrd="0" presId="urn:microsoft.com/office/officeart/2005/8/layout/cycle5"/>
    <dgm:cxn modelId="{3C294BC1-EAE9-4B34-A8F0-9E06DE9BB739}" srcId="{9687A8AA-69FF-4342-B7B0-D2A37BC6F73A}" destId="{7B0A0486-6D5E-40CD-A954-B6611A342DEE}" srcOrd="0" destOrd="0" parTransId="{AAE7113F-DB99-4F33-8D56-292ADAB2AE14}" sibTransId="{1B5F0509-E818-434D-9137-6066957314A0}"/>
    <dgm:cxn modelId="{7F75DED5-4D12-4D41-A696-05B634C3D222}" type="presOf" srcId="{1A6176DA-501E-4AD4-BF7E-5324554B162B}" destId="{5438D2E4-C071-4114-97FB-24F1E22D1DBA}" srcOrd="0" destOrd="0" presId="urn:microsoft.com/office/officeart/2005/8/layout/cycle5"/>
    <dgm:cxn modelId="{D6AB4FFE-5477-45D0-B0B7-C7B798ACDE59}" type="presOf" srcId="{8C128137-F0A2-48B0-9367-D155644F1FA2}" destId="{10CA8152-AA7B-4AF6-9F1A-99783F1485B7}" srcOrd="0" destOrd="0" presId="urn:microsoft.com/office/officeart/2005/8/layout/cycle5"/>
    <dgm:cxn modelId="{CDFEF9DB-0157-4EA9-BC1C-7AAA032B3871}" type="presParOf" srcId="{AEFB7B02-8AEE-43EC-84EA-2C2E5AD7FA2F}" destId="{44EBA4BC-BD1C-4E26-AD7C-CA2AD40DBB5E}" srcOrd="0" destOrd="0" presId="urn:microsoft.com/office/officeart/2005/8/layout/cycle5"/>
    <dgm:cxn modelId="{E75B0913-0836-43C6-85BD-2825A862559C}" type="presParOf" srcId="{AEFB7B02-8AEE-43EC-84EA-2C2E5AD7FA2F}" destId="{B0B2E9B2-1566-4123-9719-C4CD168B6AEB}" srcOrd="1" destOrd="0" presId="urn:microsoft.com/office/officeart/2005/8/layout/cycle5"/>
    <dgm:cxn modelId="{0CF67D40-E180-4894-8661-5DE13C32B744}" type="presParOf" srcId="{AEFB7B02-8AEE-43EC-84EA-2C2E5AD7FA2F}" destId="{634D4E1F-D001-4753-9E5E-46139C233319}" srcOrd="2" destOrd="0" presId="urn:microsoft.com/office/officeart/2005/8/layout/cycle5"/>
    <dgm:cxn modelId="{67E98FB7-A12E-4314-8FCE-4C79F6752319}" type="presParOf" srcId="{AEFB7B02-8AEE-43EC-84EA-2C2E5AD7FA2F}" destId="{7556FDBF-1E92-41C8-95BB-5FCC70EF9CBE}" srcOrd="3" destOrd="0" presId="urn:microsoft.com/office/officeart/2005/8/layout/cycle5"/>
    <dgm:cxn modelId="{79DD08BA-7461-4371-8171-D596BC79B1E2}" type="presParOf" srcId="{AEFB7B02-8AEE-43EC-84EA-2C2E5AD7FA2F}" destId="{0DD1BA3A-58F8-4170-947B-9F5D6297E2D6}" srcOrd="4" destOrd="0" presId="urn:microsoft.com/office/officeart/2005/8/layout/cycle5"/>
    <dgm:cxn modelId="{3AF05D8B-EDC3-4701-8AEF-182E12B399D2}" type="presParOf" srcId="{AEFB7B02-8AEE-43EC-84EA-2C2E5AD7FA2F}" destId="{10CA8152-AA7B-4AF6-9F1A-99783F1485B7}" srcOrd="5" destOrd="0" presId="urn:microsoft.com/office/officeart/2005/8/layout/cycle5"/>
    <dgm:cxn modelId="{38532D38-A21E-4350-BDBD-DDB94148E78F}" type="presParOf" srcId="{AEFB7B02-8AEE-43EC-84EA-2C2E5AD7FA2F}" destId="{2CF25B80-6741-4BE2-8CE6-929D2B96FE29}" srcOrd="6" destOrd="0" presId="urn:microsoft.com/office/officeart/2005/8/layout/cycle5"/>
    <dgm:cxn modelId="{E19C3908-A055-4BC8-BA11-385126D3B595}" type="presParOf" srcId="{AEFB7B02-8AEE-43EC-84EA-2C2E5AD7FA2F}" destId="{B743B799-5610-45E0-8852-9E9354A88C2F}" srcOrd="7" destOrd="0" presId="urn:microsoft.com/office/officeart/2005/8/layout/cycle5"/>
    <dgm:cxn modelId="{77A3469E-FFD0-4D4F-B5B1-577809B53A5C}" type="presParOf" srcId="{AEFB7B02-8AEE-43EC-84EA-2C2E5AD7FA2F}" destId="{9AFD44DD-90EB-47CE-9852-93230724CB8A}" srcOrd="8" destOrd="0" presId="urn:microsoft.com/office/officeart/2005/8/layout/cycle5"/>
    <dgm:cxn modelId="{666AC731-8CAF-41F4-B02C-770139758611}" type="presParOf" srcId="{AEFB7B02-8AEE-43EC-84EA-2C2E5AD7FA2F}" destId="{5438D2E4-C071-4114-97FB-24F1E22D1DBA}" srcOrd="9" destOrd="0" presId="urn:microsoft.com/office/officeart/2005/8/layout/cycle5"/>
    <dgm:cxn modelId="{344C326E-DBBF-41F0-8B84-E5821770D28C}" type="presParOf" srcId="{AEFB7B02-8AEE-43EC-84EA-2C2E5AD7FA2F}" destId="{7C7DE95A-CB67-4DD7-B127-A427125D5659}" srcOrd="10" destOrd="0" presId="urn:microsoft.com/office/officeart/2005/8/layout/cycle5"/>
    <dgm:cxn modelId="{8C8D07DA-EB57-4EE0-88FD-8622D8D585C6}" type="presParOf" srcId="{AEFB7B02-8AEE-43EC-84EA-2C2E5AD7FA2F}" destId="{8A23577B-1011-4CB5-9A5E-E48D09BD368A}" srcOrd="11" destOrd="0" presId="urn:microsoft.com/office/officeart/2005/8/layout/cycle5"/>
    <dgm:cxn modelId="{52A28EFF-8DF8-49B8-8409-DED5EBDA1D92}" type="presParOf" srcId="{AEFB7B02-8AEE-43EC-84EA-2C2E5AD7FA2F}" destId="{66CDAC7B-033F-4917-BC97-DF25108F473C}" srcOrd="12" destOrd="0" presId="urn:microsoft.com/office/officeart/2005/8/layout/cycle5"/>
    <dgm:cxn modelId="{062C2176-CD99-4CB1-A718-8D4EBEF40B1C}" type="presParOf" srcId="{AEFB7B02-8AEE-43EC-84EA-2C2E5AD7FA2F}" destId="{DFF2572E-B520-401C-ABB8-EB0A5E44BE49}" srcOrd="13" destOrd="0" presId="urn:microsoft.com/office/officeart/2005/8/layout/cycle5"/>
    <dgm:cxn modelId="{AD96C0F7-2748-4AA0-A77B-7DC0A11B18E5}" type="presParOf" srcId="{AEFB7B02-8AEE-43EC-84EA-2C2E5AD7FA2F}" destId="{F926CD87-2C4B-48F7-B29A-62C648E23345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DFCAE-1049-4EEA-81EE-3A48BD8FF7B5}">
      <dsp:nvSpPr>
        <dsp:cNvPr id="0" name=""/>
        <dsp:cNvSpPr/>
      </dsp:nvSpPr>
      <dsp:spPr>
        <a:xfrm>
          <a:off x="1785" y="1136054"/>
          <a:ext cx="1791890" cy="17918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8614" tIns="35560" rIns="98614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빅데이터</a:t>
          </a:r>
        </a:p>
      </dsp:txBody>
      <dsp:txXfrm>
        <a:off x="264201" y="1398470"/>
        <a:ext cx="1267058" cy="1267058"/>
      </dsp:txXfrm>
    </dsp:sp>
    <dsp:sp modelId="{EE2C7E38-3F43-4BD0-A321-14D8A9763963}">
      <dsp:nvSpPr>
        <dsp:cNvPr id="0" name=""/>
        <dsp:cNvSpPr/>
      </dsp:nvSpPr>
      <dsp:spPr>
        <a:xfrm>
          <a:off x="1435298" y="1136054"/>
          <a:ext cx="1791890" cy="17918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8614" tIns="35560" rIns="98614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데이터분석</a:t>
          </a:r>
        </a:p>
      </dsp:txBody>
      <dsp:txXfrm>
        <a:off x="1697714" y="1398470"/>
        <a:ext cx="1267058" cy="1267058"/>
      </dsp:txXfrm>
    </dsp:sp>
    <dsp:sp modelId="{B8E1CD6D-A0B5-4BAA-BE11-D45C92DD448C}">
      <dsp:nvSpPr>
        <dsp:cNvPr id="0" name=""/>
        <dsp:cNvSpPr/>
      </dsp:nvSpPr>
      <dsp:spPr>
        <a:xfrm>
          <a:off x="2868810" y="1136054"/>
          <a:ext cx="1791890" cy="17918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8614" tIns="35560" rIns="98614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AI</a:t>
          </a:r>
          <a:endParaRPr lang="ko-KR" altLang="en-US" sz="2800" kern="1200" dirty="0"/>
        </a:p>
      </dsp:txBody>
      <dsp:txXfrm>
        <a:off x="3131226" y="1398470"/>
        <a:ext cx="1267058" cy="1267058"/>
      </dsp:txXfrm>
    </dsp:sp>
    <dsp:sp modelId="{61C1950D-AAE5-47DE-96CB-5276A58B019F}">
      <dsp:nvSpPr>
        <dsp:cNvPr id="0" name=""/>
        <dsp:cNvSpPr/>
      </dsp:nvSpPr>
      <dsp:spPr>
        <a:xfrm>
          <a:off x="4302323" y="1136054"/>
          <a:ext cx="1791890" cy="17918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8614" tIns="35560" rIns="98614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머신</a:t>
          </a:r>
          <a:r>
            <a:rPr lang="en-US" altLang="ko-KR" sz="2800" kern="1200" dirty="0"/>
            <a:t> </a:t>
          </a:r>
          <a:r>
            <a:rPr lang="ko-KR" altLang="en-US" sz="2800" kern="1200" dirty="0"/>
            <a:t>러닝</a:t>
          </a:r>
        </a:p>
      </dsp:txBody>
      <dsp:txXfrm>
        <a:off x="4564739" y="1398470"/>
        <a:ext cx="1267058" cy="1267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BA4BC-BD1C-4E26-AD7C-CA2AD40DBB5E}">
      <dsp:nvSpPr>
        <dsp:cNvPr id="0" name=""/>
        <dsp:cNvSpPr/>
      </dsp:nvSpPr>
      <dsp:spPr>
        <a:xfrm>
          <a:off x="2569995" y="1204"/>
          <a:ext cx="1220553" cy="793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/>
            <a:t>분석 목표 설정</a:t>
          </a:r>
        </a:p>
      </dsp:txBody>
      <dsp:txXfrm>
        <a:off x="2608724" y="39933"/>
        <a:ext cx="1143095" cy="715901"/>
      </dsp:txXfrm>
    </dsp:sp>
    <dsp:sp modelId="{634D4E1F-D001-4753-9E5E-46139C233319}">
      <dsp:nvSpPr>
        <dsp:cNvPr id="0" name=""/>
        <dsp:cNvSpPr/>
      </dsp:nvSpPr>
      <dsp:spPr>
        <a:xfrm>
          <a:off x="1594057" y="397884"/>
          <a:ext cx="3172429" cy="3172429"/>
        </a:xfrm>
        <a:custGeom>
          <a:avLst/>
          <a:gdLst/>
          <a:ahLst/>
          <a:cxnLst/>
          <a:rect l="0" t="0" r="0" b="0"/>
          <a:pathLst>
            <a:path>
              <a:moveTo>
                <a:pt x="2360289" y="201698"/>
              </a:moveTo>
              <a:arcTo wR="1586214" hR="1586214" stAng="17952558" swAng="1212932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6FDBF-1E92-41C8-95BB-5FCC70EF9CBE}">
      <dsp:nvSpPr>
        <dsp:cNvPr id="0" name=""/>
        <dsp:cNvSpPr/>
      </dsp:nvSpPr>
      <dsp:spPr>
        <a:xfrm>
          <a:off x="4078575" y="1097252"/>
          <a:ext cx="1220553" cy="7933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/>
            <a:t>데이터수집</a:t>
          </a:r>
        </a:p>
      </dsp:txBody>
      <dsp:txXfrm>
        <a:off x="4117304" y="1135981"/>
        <a:ext cx="1143095" cy="715901"/>
      </dsp:txXfrm>
    </dsp:sp>
    <dsp:sp modelId="{10CA8152-AA7B-4AF6-9F1A-99783F1485B7}">
      <dsp:nvSpPr>
        <dsp:cNvPr id="0" name=""/>
        <dsp:cNvSpPr/>
      </dsp:nvSpPr>
      <dsp:spPr>
        <a:xfrm>
          <a:off x="1594057" y="397884"/>
          <a:ext cx="3172429" cy="3172429"/>
        </a:xfrm>
        <a:custGeom>
          <a:avLst/>
          <a:gdLst/>
          <a:ahLst/>
          <a:cxnLst/>
          <a:rect l="0" t="0" r="0" b="0"/>
          <a:pathLst>
            <a:path>
              <a:moveTo>
                <a:pt x="3168639" y="1695806"/>
              </a:moveTo>
              <a:arcTo wR="1586214" hR="1586214" stAng="21837704" swAng="1360804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25B80-6741-4BE2-8CE6-929D2B96FE29}">
      <dsp:nvSpPr>
        <dsp:cNvPr id="0" name=""/>
        <dsp:cNvSpPr/>
      </dsp:nvSpPr>
      <dsp:spPr>
        <a:xfrm>
          <a:off x="3502348" y="2870694"/>
          <a:ext cx="1220553" cy="7933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/>
            <a:t>데이터 가공</a:t>
          </a:r>
        </a:p>
      </dsp:txBody>
      <dsp:txXfrm>
        <a:off x="3541077" y="2909423"/>
        <a:ext cx="1143095" cy="715901"/>
      </dsp:txXfrm>
    </dsp:sp>
    <dsp:sp modelId="{9AFD44DD-90EB-47CE-9852-93230724CB8A}">
      <dsp:nvSpPr>
        <dsp:cNvPr id="0" name=""/>
        <dsp:cNvSpPr/>
      </dsp:nvSpPr>
      <dsp:spPr>
        <a:xfrm>
          <a:off x="1594057" y="397884"/>
          <a:ext cx="3172429" cy="3172429"/>
        </a:xfrm>
        <a:custGeom>
          <a:avLst/>
          <a:gdLst/>
          <a:ahLst/>
          <a:cxnLst/>
          <a:rect l="0" t="0" r="0" b="0"/>
          <a:pathLst>
            <a:path>
              <a:moveTo>
                <a:pt x="1781221" y="3160397"/>
              </a:moveTo>
              <a:arcTo wR="1586214" hR="1586214" stAng="4976297" swAng="847406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8D2E4-C071-4114-97FB-24F1E22D1DBA}">
      <dsp:nvSpPr>
        <dsp:cNvPr id="0" name=""/>
        <dsp:cNvSpPr/>
      </dsp:nvSpPr>
      <dsp:spPr>
        <a:xfrm>
          <a:off x="1637641" y="2870694"/>
          <a:ext cx="1220553" cy="7933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/>
            <a:t>데이터 분석</a:t>
          </a:r>
        </a:p>
      </dsp:txBody>
      <dsp:txXfrm>
        <a:off x="1676370" y="2909423"/>
        <a:ext cx="1143095" cy="715901"/>
      </dsp:txXfrm>
    </dsp:sp>
    <dsp:sp modelId="{8A23577B-1011-4CB5-9A5E-E48D09BD368A}">
      <dsp:nvSpPr>
        <dsp:cNvPr id="0" name=""/>
        <dsp:cNvSpPr/>
      </dsp:nvSpPr>
      <dsp:spPr>
        <a:xfrm>
          <a:off x="1594057" y="397884"/>
          <a:ext cx="3172429" cy="3172429"/>
        </a:xfrm>
        <a:custGeom>
          <a:avLst/>
          <a:gdLst/>
          <a:ahLst/>
          <a:cxnLst/>
          <a:rect l="0" t="0" r="0" b="0"/>
          <a:pathLst>
            <a:path>
              <a:moveTo>
                <a:pt x="168412" y="2297491"/>
              </a:moveTo>
              <a:arcTo wR="1586214" hR="1586214" stAng="9201492" swAng="1360804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DAC7B-033F-4917-BC97-DF25108F473C}">
      <dsp:nvSpPr>
        <dsp:cNvPr id="0" name=""/>
        <dsp:cNvSpPr/>
      </dsp:nvSpPr>
      <dsp:spPr>
        <a:xfrm>
          <a:off x="1061415" y="1097252"/>
          <a:ext cx="1220553" cy="793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/>
            <a:t>데이터 시각화 및 탐색</a:t>
          </a:r>
        </a:p>
      </dsp:txBody>
      <dsp:txXfrm>
        <a:off x="1100144" y="1135981"/>
        <a:ext cx="1143095" cy="715901"/>
      </dsp:txXfrm>
    </dsp:sp>
    <dsp:sp modelId="{F926CD87-2C4B-48F7-B29A-62C648E23345}">
      <dsp:nvSpPr>
        <dsp:cNvPr id="0" name=""/>
        <dsp:cNvSpPr/>
      </dsp:nvSpPr>
      <dsp:spPr>
        <a:xfrm>
          <a:off x="1594057" y="397884"/>
          <a:ext cx="3172429" cy="3172429"/>
        </a:xfrm>
        <a:custGeom>
          <a:avLst/>
          <a:gdLst/>
          <a:ahLst/>
          <a:cxnLst/>
          <a:rect l="0" t="0" r="0" b="0"/>
          <a:pathLst>
            <a:path>
              <a:moveTo>
                <a:pt x="381400" y="554469"/>
              </a:moveTo>
              <a:arcTo wR="1586214" hR="1586214" stAng="13234510" swAng="121293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88B97-9205-48D7-AFF7-7AB9D528ACD5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6B536-B4FD-4EA2-B5E7-64895C50E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24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342C8-44DA-4272-9B5B-5602F84EC951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73F49-5405-4B09-AE7A-3D0EC1DE7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40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해결하려는 과제는 무엇인가</a:t>
            </a:r>
            <a:r>
              <a:rPr lang="en-US" altLang="ko-KR" dirty="0"/>
              <a:t>? </a:t>
            </a:r>
            <a:r>
              <a:rPr lang="ko-KR" altLang="en-US" dirty="0"/>
              <a:t>데이터 분석의 목적은 무엇인가</a:t>
            </a:r>
            <a:r>
              <a:rPr lang="en-US" altLang="ko-KR" dirty="0"/>
              <a:t>? </a:t>
            </a:r>
            <a:r>
              <a:rPr lang="ko-KR" altLang="en-US" dirty="0"/>
              <a:t>이를 통해 무엇을 하려 하는가</a:t>
            </a:r>
            <a:r>
              <a:rPr lang="en-US" altLang="ko-KR" dirty="0"/>
              <a:t>? </a:t>
            </a:r>
            <a:r>
              <a:rPr lang="ko-KR" altLang="en-US" dirty="0"/>
              <a:t>무엇을 달성하고 싶은가</a:t>
            </a:r>
            <a:r>
              <a:rPr lang="en-US" altLang="ko-KR" dirty="0"/>
              <a:t>? </a:t>
            </a:r>
            <a:r>
              <a:rPr lang="ko-KR" altLang="en-US" dirty="0"/>
              <a:t>최종 목표는 무엇인가</a:t>
            </a:r>
            <a:r>
              <a:rPr lang="en-US" altLang="ko-KR" dirty="0"/>
              <a:t>? </a:t>
            </a:r>
            <a:r>
              <a:rPr lang="ko-KR" altLang="en-US" dirty="0"/>
              <a:t>데이터 분석이 왜 필요한가</a:t>
            </a:r>
            <a:r>
              <a:rPr lang="en-US" altLang="ko-KR" dirty="0"/>
              <a:t>? </a:t>
            </a:r>
            <a:r>
              <a:rPr lang="ko-KR" altLang="en-US" dirty="0"/>
              <a:t>등을 생각해본다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3F49-5405-4B09-AE7A-3D0EC1DE779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24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 아이스크림 판매 분석 과  수요량을 예측하려고 하면 어떤 데이터가 필요할까요</a:t>
            </a:r>
            <a:r>
              <a:rPr lang="en-US" altLang="ko-KR" dirty="0"/>
              <a:t>? </a:t>
            </a:r>
            <a:r>
              <a:rPr lang="ko-KR" altLang="en-US" dirty="0"/>
              <a:t>날씨데이터</a:t>
            </a:r>
            <a:r>
              <a:rPr lang="en-US" altLang="ko-KR" dirty="0"/>
              <a:t>, </a:t>
            </a:r>
            <a:r>
              <a:rPr lang="ko-KR" altLang="en-US" dirty="0" err="1"/>
              <a:t>매출량</a:t>
            </a:r>
            <a:r>
              <a:rPr lang="en-US" altLang="ko-KR" dirty="0"/>
              <a:t>, </a:t>
            </a:r>
            <a:r>
              <a:rPr lang="ko-KR" altLang="en-US" dirty="0"/>
              <a:t>유동인구</a:t>
            </a:r>
            <a:r>
              <a:rPr lang="en-US" altLang="ko-KR" dirty="0"/>
              <a:t>, </a:t>
            </a:r>
            <a:r>
              <a:rPr lang="ko-KR" altLang="en-US" dirty="0"/>
              <a:t>등 데이터가 필요하다고 의견이 모아지면</a:t>
            </a:r>
            <a:r>
              <a:rPr lang="en-US" altLang="ko-KR" dirty="0"/>
              <a:t>, </a:t>
            </a:r>
            <a:r>
              <a:rPr lang="ko-KR" altLang="en-US" dirty="0"/>
              <a:t>국가 통계 기관 이나 리서치 기관 등 어디에서 데이터를 구할 수 있을 까 생각해봅니다</a:t>
            </a:r>
            <a:r>
              <a:rPr lang="en-US" altLang="ko-KR" dirty="0"/>
              <a:t>. </a:t>
            </a:r>
            <a:r>
              <a:rPr lang="ko-KR" altLang="en-US" dirty="0"/>
              <a:t>설문지도 데이터를 획득 할 수 있는 방법 중 하나입니다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3F49-5405-4B09-AE7A-3D0EC1DE779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4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r>
              <a:rPr lang="en-US" altLang="ko-KR" dirty="0"/>
              <a:t>, </a:t>
            </a:r>
            <a:r>
              <a:rPr lang="ko-KR" altLang="en-US" dirty="0"/>
              <a:t>클리닝 의 과정이 데이터 분석의 </a:t>
            </a:r>
            <a:r>
              <a:rPr lang="en-US" altLang="ko-KR" dirty="0"/>
              <a:t>80% </a:t>
            </a:r>
            <a:r>
              <a:rPr lang="ko-KR" altLang="en-US" dirty="0"/>
              <a:t>이상이 소비된다고 해도 과언이 아니다</a:t>
            </a:r>
            <a:r>
              <a:rPr lang="en-US" altLang="ko-KR" dirty="0"/>
              <a:t>. </a:t>
            </a:r>
            <a:r>
              <a:rPr lang="ko-KR" altLang="en-US" dirty="0" err="1"/>
              <a:t>캐글릐</a:t>
            </a:r>
            <a:r>
              <a:rPr lang="ko-KR" altLang="en-US" dirty="0"/>
              <a:t> 창립자 </a:t>
            </a:r>
            <a:r>
              <a:rPr lang="ko-KR" altLang="en-US" dirty="0" err="1"/>
              <a:t>안토니골르</a:t>
            </a:r>
            <a:r>
              <a:rPr lang="ko-KR" altLang="en-US" dirty="0"/>
              <a:t> </a:t>
            </a:r>
            <a:r>
              <a:rPr lang="ko-KR" altLang="en-US" dirty="0" err="1"/>
              <a:t>블룸은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73F49-5405-4B09-AE7A-3D0EC1DE779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82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49655" y="6134100"/>
            <a:ext cx="1389757" cy="4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1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6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9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8255" y="6259811"/>
            <a:ext cx="1000595" cy="3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9050" y="6492875"/>
            <a:ext cx="371475" cy="365125"/>
          </a:xfrm>
        </p:spPr>
        <p:txBody>
          <a:bodyPr/>
          <a:lstStyle>
            <a:lvl1pPr algn="ctr">
              <a:defRPr/>
            </a:lvl1pPr>
          </a:lstStyle>
          <a:p>
            <a:fld id="{5990DFE3-0EAC-49FD-B45D-6C5C955DCB2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33" y="231379"/>
            <a:ext cx="1024090" cy="3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7122" y="6134100"/>
            <a:ext cx="1389757" cy="448933"/>
          </a:xfrm>
          <a:prstGeom prst="rect">
            <a:avLst/>
          </a:prstGeom>
        </p:spPr>
      </p:pic>
      <p:cxnSp>
        <p:nvCxnSpPr>
          <p:cNvPr id="11" name="직선 연결선 10"/>
          <p:cNvCxnSpPr/>
          <p:nvPr userDrawn="1"/>
        </p:nvCxnSpPr>
        <p:spPr>
          <a:xfrm>
            <a:off x="3286125" y="2076450"/>
            <a:ext cx="2571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27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2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8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5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17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0DFE3-0EAC-49FD-B45D-6C5C955DC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1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935A8A0-61E1-4B50-80DD-8576B7D1EFAD}"/>
              </a:ext>
            </a:extLst>
          </p:cNvPr>
          <p:cNvSpPr txBox="1">
            <a:spLocks/>
          </p:cNvSpPr>
          <p:nvPr/>
        </p:nvSpPr>
        <p:spPr>
          <a:xfrm>
            <a:off x="1009650" y="1673225"/>
            <a:ext cx="6781800" cy="1470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5467350" algn="l"/>
              </a:tabLst>
            </a:pPr>
            <a:r>
              <a:rPr lang="ko-KR" alt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한라대</a:t>
            </a:r>
            <a:r>
              <a: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ABCD_SW </a:t>
            </a:r>
            <a:r>
              <a: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기초</a:t>
            </a: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ABCD_B(</a:t>
            </a:r>
            <a:r>
              <a:rPr lang="ko-KR" alt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빅데이터분석</a:t>
            </a: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5467350" algn="l"/>
              </a:tabLst>
            </a:pPr>
            <a:endParaRPr lang="en-US" altLang="ko-K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차시</a:t>
            </a: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</a:t>
            </a:r>
            <a:r>
              <a: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차시</a:t>
            </a:r>
            <a:endParaRPr lang="en-US" altLang="ko-K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r>
              <a: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데이터가 무엇인지 궁금해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875" y="5647275"/>
            <a:ext cx="3761772" cy="3231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소  속  </a:t>
            </a:r>
            <a:r>
              <a:rPr lang="en-US" altLang="ko-KR" sz="1500" b="1" spc="-150" dirty="0">
                <a:solidFill>
                  <a:schemeClr val="bg1"/>
                </a:solidFill>
                <a:latin typeface="+mj-ea"/>
                <a:ea typeface="+mj-ea"/>
              </a:rPr>
              <a:t>:  AI</a:t>
            </a:r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정보보안학과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4875" y="5985829"/>
            <a:ext cx="3761772" cy="3231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이  </a:t>
            </a:r>
            <a:r>
              <a:rPr lang="ko-KR" altLang="en-US" sz="1500" b="1" spc="-150" dirty="0" err="1">
                <a:solidFill>
                  <a:schemeClr val="bg1"/>
                </a:solidFill>
                <a:latin typeface="+mj-ea"/>
                <a:ea typeface="+mj-ea"/>
              </a:rPr>
              <a:t>름</a:t>
            </a:r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sz="1500" b="1" spc="-150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이지연 교수</a:t>
            </a:r>
          </a:p>
        </p:txBody>
      </p:sp>
    </p:spTree>
    <p:extLst>
      <p:ext uri="{BB962C8B-B14F-4D97-AF65-F5344CB8AC3E}">
        <p14:creationId xmlns:p14="http://schemas.microsoft.com/office/powerpoint/2010/main" val="34161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34595-8604-1B64-81FB-CCF3D440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FEC81-CC1A-B7B4-FE86-D18DEA8F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77B51642-5F24-211D-B379-F4D52C77F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점점 중요해지는 데이터분석 역량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6FA6F-CC9F-3148-757D-0608DE4D51CF}"/>
              </a:ext>
            </a:extLst>
          </p:cNvPr>
          <p:cNvSpPr txBox="1"/>
          <p:nvPr/>
        </p:nvSpPr>
        <p:spPr>
          <a:xfrm>
            <a:off x="1036886" y="1920316"/>
            <a:ext cx="7806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중용성이 점점 커지는 만큼</a:t>
            </a:r>
            <a:r>
              <a:rPr lang="en-US" altLang="ko-KR" dirty="0"/>
              <a:t>, </a:t>
            </a:r>
            <a:r>
              <a:rPr lang="ko-KR" altLang="en-US" dirty="0"/>
              <a:t>기업에서는 데이터 분석 역량을 가진 인재를 확보하기  위해 많은 노력을 하고 있어요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u="sng" dirty="0">
                <a:solidFill>
                  <a:srgbClr val="0000FF"/>
                </a:solidFill>
              </a:rPr>
              <a:t>데이터를 읽고 다룰 줄 아는 역량</a:t>
            </a:r>
            <a:r>
              <a:rPr lang="ko-KR" altLang="en-US" dirty="0"/>
              <a:t>이 매우 중요합니다</a:t>
            </a:r>
            <a:r>
              <a:rPr lang="en-US" altLang="ko-KR" dirty="0"/>
              <a:t>. </a:t>
            </a:r>
            <a:endParaRPr lang="en-US" altLang="ko-KR" u="sng" dirty="0"/>
          </a:p>
          <a:p>
            <a:endParaRPr lang="en-US" altLang="ko-KR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7E922-8AC2-BF7B-6592-86B89B8AB224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국내 기업 빅데이터 활용 성공 사례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9E0A5B-DE44-4FF1-756E-091B9D21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69" y="3218192"/>
            <a:ext cx="57721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172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0F80D-46A4-3DF4-90A8-0119A5A20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721910-4139-560E-AA2E-C0CB9EDE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635" y="6492875"/>
            <a:ext cx="371475" cy="365125"/>
          </a:xfrm>
        </p:spPr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66D5A379-0FAE-D2BE-7E83-88B5F7633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분석의 필요성 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938B4-C493-1908-A342-5D3E9932A688}"/>
              </a:ext>
            </a:extLst>
          </p:cNvPr>
          <p:cNvSpPr txBox="1"/>
          <p:nvPr/>
        </p:nvSpPr>
        <p:spPr>
          <a:xfrm>
            <a:off x="1036886" y="1920316"/>
            <a:ext cx="78063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데이터의 패턴을 파악해 의미를 도출하고 미래를 예측하여 유리한 의사 결정을 하기 위한 일련의 과정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필요성 </a:t>
            </a:r>
            <a:r>
              <a:rPr lang="en-US" altLang="ko-KR" dirty="0"/>
              <a:t>: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수익 창출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효율적인 의사결정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리스크 통제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원가 절감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CC8CD-6C77-13C6-FE44-3A7C06946A75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 분석 단계와 필요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788205-0B6A-AE39-7AE0-44101028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26" y="4104121"/>
            <a:ext cx="3681117" cy="2206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9BD8B-0295-EE82-2B9F-09EC0084944F}"/>
              </a:ext>
            </a:extLst>
          </p:cNvPr>
          <p:cNvSpPr txBox="1"/>
          <p:nvPr/>
        </p:nvSpPr>
        <p:spPr>
          <a:xfrm>
            <a:off x="2079270" y="63428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마케팅분석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8554A6-AE8C-A063-AD2E-DF19115D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024" y="4014064"/>
            <a:ext cx="3835709" cy="2206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4A3179-81CF-E0B4-3B68-57CB25C57536}"/>
              </a:ext>
            </a:extLst>
          </p:cNvPr>
          <p:cNvSpPr txBox="1"/>
          <p:nvPr/>
        </p:nvSpPr>
        <p:spPr>
          <a:xfrm>
            <a:off x="6320591" y="6310743"/>
            <a:ext cx="133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재무와 인력 관리</a:t>
            </a:r>
          </a:p>
        </p:txBody>
      </p:sp>
    </p:spTree>
    <p:extLst>
      <p:ext uri="{BB962C8B-B14F-4D97-AF65-F5344CB8AC3E}">
        <p14:creationId xmlns:p14="http://schemas.microsoft.com/office/powerpoint/2010/main" val="109411657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07E5-3B3E-DE4D-F0FB-58D760B2B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DE8F64-0203-4496-BBE2-5F25F601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F03DA5A5-67A8-711C-48AE-C878065D7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분석의 단계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8D745-4044-7598-A89E-7B2D7C6126BF}"/>
              </a:ext>
            </a:extLst>
          </p:cNvPr>
          <p:cNvSpPr txBox="1"/>
          <p:nvPr/>
        </p:nvSpPr>
        <p:spPr>
          <a:xfrm>
            <a:off x="2491015" y="1617975"/>
            <a:ext cx="4622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분석은 </a:t>
            </a:r>
            <a:r>
              <a:rPr lang="en-US" altLang="ko-KR" dirty="0"/>
              <a:t>5</a:t>
            </a:r>
            <a:r>
              <a:rPr lang="ko-KR" altLang="en-US" dirty="0"/>
              <a:t>개 단계로 이루어진다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각각의 단계는 반복하는 경우가 많다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주로 </a:t>
            </a:r>
            <a:r>
              <a:rPr lang="ko-KR" altLang="en-US" u="sng" dirty="0">
                <a:solidFill>
                  <a:srgbClr val="0000FF"/>
                </a:solidFill>
              </a:rPr>
              <a:t>시각화</a:t>
            </a:r>
            <a:r>
              <a:rPr lang="ko-KR" altLang="en-US" dirty="0"/>
              <a:t>에 대해 공부할 예정입니다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17FAF-07D8-4D60-7084-38774BC96E04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 분석 단계와 필요 기술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F0E06B1D-393B-5520-982F-55184B1E39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655380"/>
              </p:ext>
            </p:extLst>
          </p:nvPr>
        </p:nvGraphicFramePr>
        <p:xfrm>
          <a:off x="1621764" y="2700067"/>
          <a:ext cx="6360544" cy="371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6E547-7D47-A166-6C5C-2720ED7B758B}"/>
              </a:ext>
            </a:extLst>
          </p:cNvPr>
          <p:cNvSpPr/>
          <p:nvPr/>
        </p:nvSpPr>
        <p:spPr>
          <a:xfrm>
            <a:off x="2579298" y="3648974"/>
            <a:ext cx="1552755" cy="1078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016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35665-9FEA-0F79-D449-999709B3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E7137C-6663-A3BB-7D2E-E3893F71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6FFBD3F1-E89D-1E27-B0C0-03ED59736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분석 목표 설정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C9B80-A512-8E5F-C369-64AEDF1C5285}"/>
              </a:ext>
            </a:extLst>
          </p:cNvPr>
          <p:cNvSpPr txBox="1"/>
          <p:nvPr/>
        </p:nvSpPr>
        <p:spPr>
          <a:xfrm>
            <a:off x="1036886" y="1920316"/>
            <a:ext cx="7806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명확한 목표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해결하고자 하는 과제 정의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EE0E9-5476-50A8-0DA2-404DC37430E9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 분석 단계와 필요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081749-855F-2681-44E9-9C7F1719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1" y="2672313"/>
            <a:ext cx="68865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372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6E742-5E59-5E80-43F3-40716B9B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646E3A-1E02-3711-475B-416409B3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755F48CE-BB50-A320-3797-9C53B6F56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수집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F9E44-6432-E76E-A6B1-D0FF29004CC2}"/>
              </a:ext>
            </a:extLst>
          </p:cNvPr>
          <p:cNvSpPr txBox="1"/>
          <p:nvPr/>
        </p:nvSpPr>
        <p:spPr>
          <a:xfrm>
            <a:off x="1009726" y="1920316"/>
            <a:ext cx="780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수집 방법을 결정하고 수집 방법에 따른 수집 기술을 선택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아이스크림 판매 분석과 수요량을 예측하려면 어떤 데이터가 필요하고 그 데이터를 어디서 구할 수 있을까</a:t>
            </a:r>
            <a:r>
              <a:rPr lang="en-US" altLang="ko-KR" dirty="0"/>
              <a:t>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A0A6B-566C-C806-2987-B3A425DC3CFC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 분석 단계와 필요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4F0E6-5D0E-4C2A-732A-C81BD91E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2760019"/>
            <a:ext cx="5752911" cy="38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76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64533-CE51-75BA-8F99-2083CB54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BC7D9B-F890-2443-1D2F-E813D624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32867" y="6791640"/>
            <a:ext cx="371475" cy="365125"/>
          </a:xfrm>
        </p:spPr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4F737C4A-D1CF-9327-4E62-A1DA17E0D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가공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D8771-BA94-6F9C-1ED1-D8A06C747218}"/>
              </a:ext>
            </a:extLst>
          </p:cNvPr>
          <p:cNvSpPr txBox="1"/>
          <p:nvPr/>
        </p:nvSpPr>
        <p:spPr>
          <a:xfrm>
            <a:off x="1036886" y="1920316"/>
            <a:ext cx="780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가공 </a:t>
            </a:r>
            <a:r>
              <a:rPr lang="en-US" altLang="ko-KR" dirty="0"/>
              <a:t>= 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데이터 </a:t>
            </a:r>
            <a:r>
              <a:rPr lang="ko-KR" altLang="en-US" dirty="0" err="1"/>
              <a:t>정재힘든</a:t>
            </a:r>
            <a:r>
              <a:rPr lang="ko-KR" altLang="en-US" dirty="0"/>
              <a:t> 과정입니다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오류</a:t>
            </a:r>
            <a:r>
              <a:rPr lang="en-US" altLang="ko-KR" dirty="0"/>
              <a:t>, </a:t>
            </a:r>
            <a:r>
              <a:rPr lang="ko-KR" altLang="en-US" dirty="0"/>
              <a:t>구조 부적합</a:t>
            </a:r>
            <a:r>
              <a:rPr lang="en-US" altLang="ko-KR" dirty="0"/>
              <a:t>, </a:t>
            </a:r>
            <a:r>
              <a:rPr lang="ko-KR" altLang="en-US" dirty="0"/>
              <a:t>오류</a:t>
            </a:r>
            <a:r>
              <a:rPr lang="en-US" altLang="ko-KR" dirty="0"/>
              <a:t>, </a:t>
            </a:r>
            <a:r>
              <a:rPr lang="ko-KR" altLang="en-US" dirty="0"/>
              <a:t>항목 누락 등 </a:t>
            </a:r>
            <a:r>
              <a:rPr lang="ko-KR" altLang="en-US" dirty="0" err="1"/>
              <a:t>중복값</a:t>
            </a:r>
            <a:r>
              <a:rPr lang="ko-KR" altLang="en-US" dirty="0"/>
              <a:t> 제거</a:t>
            </a:r>
            <a:r>
              <a:rPr lang="en-US" altLang="ko-KR" dirty="0"/>
              <a:t>, </a:t>
            </a:r>
            <a:r>
              <a:rPr lang="ko-KR" altLang="en-US" dirty="0" err="1"/>
              <a:t>결측값</a:t>
            </a:r>
            <a:r>
              <a:rPr lang="ko-KR" altLang="en-US" dirty="0"/>
              <a:t> 보정</a:t>
            </a:r>
            <a:r>
              <a:rPr lang="en-US" altLang="ko-KR" dirty="0"/>
              <a:t>, </a:t>
            </a:r>
            <a:r>
              <a:rPr lang="ko-KR" altLang="en-US" dirty="0"/>
              <a:t>데이터 연계</a:t>
            </a:r>
            <a:r>
              <a:rPr lang="en-US" altLang="ko-KR" dirty="0"/>
              <a:t>/</a:t>
            </a:r>
            <a:r>
              <a:rPr lang="ko-KR" altLang="en-US" dirty="0"/>
              <a:t>통함</a:t>
            </a:r>
            <a:r>
              <a:rPr lang="en-US" altLang="ko-KR" dirty="0"/>
              <a:t>, </a:t>
            </a:r>
            <a:r>
              <a:rPr lang="ko-KR" altLang="en-US" dirty="0"/>
              <a:t>데이터 구조 변경 등 </a:t>
            </a:r>
            <a:r>
              <a:rPr lang="ko-KR" altLang="en-US" u="sng" dirty="0">
                <a:solidFill>
                  <a:srgbClr val="0000FF"/>
                </a:solidFill>
              </a:rPr>
              <a:t>가장 힘든 단계</a:t>
            </a:r>
            <a:endParaRPr lang="en-US" altLang="ko-KR" u="sng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92B4E-0261-3972-B205-D5D9E1A9AE73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 분석 단계와 필요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2028A4-415A-70DC-E3D2-69C5F2FB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23" y="3102678"/>
            <a:ext cx="7602660" cy="34137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2ADFB5-A8DB-D86E-EEE5-4FC12593B07C}"/>
              </a:ext>
            </a:extLst>
          </p:cNvPr>
          <p:cNvSpPr/>
          <p:nvPr/>
        </p:nvSpPr>
        <p:spPr>
          <a:xfrm>
            <a:off x="4619636" y="4381878"/>
            <a:ext cx="2608053" cy="362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664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E040-1C71-5FB1-6DAD-207B4E999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1963C-3152-D08C-5F7F-9442F285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25AF1EDF-E4B7-325E-99C5-397254DCF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분석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FDE27-8FD4-D1B8-13D5-14E99490B2F4}"/>
              </a:ext>
            </a:extLst>
          </p:cNvPr>
          <p:cNvSpPr txBox="1"/>
          <p:nvPr/>
        </p:nvSpPr>
        <p:spPr>
          <a:xfrm>
            <a:off x="1036886" y="1920316"/>
            <a:ext cx="780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유형에 따라 분석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u="sng" dirty="0">
                <a:solidFill>
                  <a:srgbClr val="0000FF"/>
                </a:solidFill>
              </a:rPr>
              <a:t>통계 기반 </a:t>
            </a:r>
            <a:r>
              <a:rPr lang="ko-KR" altLang="en-US" u="sng" dirty="0" err="1">
                <a:solidFill>
                  <a:srgbClr val="0000FF"/>
                </a:solidFill>
              </a:rPr>
              <a:t>머신러닝</a:t>
            </a:r>
            <a:r>
              <a:rPr lang="en-US" altLang="ko-KR" u="sng" dirty="0">
                <a:solidFill>
                  <a:srgbClr val="0000FF"/>
                </a:solidFill>
              </a:rPr>
              <a:t>, </a:t>
            </a:r>
            <a:r>
              <a:rPr lang="ko-KR" altLang="en-US" u="sng" dirty="0">
                <a:solidFill>
                  <a:srgbClr val="0000FF"/>
                </a:solidFill>
              </a:rPr>
              <a:t>딥러닝 등의 인공지능 활용</a:t>
            </a:r>
            <a:endParaRPr lang="en-US" altLang="ko-KR" u="sng" dirty="0">
              <a:solidFill>
                <a:srgbClr val="00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군집화</a:t>
            </a:r>
            <a:r>
              <a:rPr lang="en-US" altLang="ko-KR" dirty="0"/>
              <a:t>, </a:t>
            </a:r>
            <a:r>
              <a:rPr lang="ko-KR" altLang="en-US" dirty="0"/>
              <a:t>이상치 탐지 등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46F7B-1A73-715B-6A68-03C1458E41D0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 분석 단계와 필요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A98562-E7EF-B31C-1492-E7D35055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79" y="2824210"/>
            <a:ext cx="3592279" cy="3611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478D52-0E59-CA64-2C6C-BC34EB7540F5}"/>
              </a:ext>
            </a:extLst>
          </p:cNvPr>
          <p:cNvSpPr txBox="1"/>
          <p:nvPr/>
        </p:nvSpPr>
        <p:spPr>
          <a:xfrm>
            <a:off x="3352099" y="6435223"/>
            <a:ext cx="4581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혼공</a:t>
            </a:r>
            <a:r>
              <a:rPr lang="ko-KR" altLang="en-US" sz="1200" dirty="0"/>
              <a:t> https://hongong.hanbit.co.kr</a:t>
            </a:r>
          </a:p>
        </p:txBody>
      </p:sp>
    </p:spTree>
    <p:extLst>
      <p:ext uri="{BB962C8B-B14F-4D97-AF65-F5344CB8AC3E}">
        <p14:creationId xmlns:p14="http://schemas.microsoft.com/office/powerpoint/2010/main" val="196332860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9005F-AAF6-C727-E91B-80C1ECE9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5B770-241E-9414-A8EE-D0060BD3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17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B2ABF82F-8F11-1166-30CE-1EDC6DCE7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시각화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8F7E8-DDE1-E353-9F85-397190B0CC1A}"/>
              </a:ext>
            </a:extLst>
          </p:cNvPr>
          <p:cNvSpPr txBox="1"/>
          <p:nvPr/>
        </p:nvSpPr>
        <p:spPr>
          <a:xfrm>
            <a:off x="1036886" y="1920316"/>
            <a:ext cx="780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시각화는 차트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, </a:t>
            </a:r>
            <a:r>
              <a:rPr lang="ko-KR" altLang="en-US" dirty="0"/>
              <a:t>맵 등의 시각적 요소를 사용해 데이터 분석 결과를 쉽게 확인할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특징에 맞게 시각적 표현 방식을 선택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0877B-11A1-06D6-D73C-C830833F41A5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 분석 단계와 필요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7A080C-838A-577E-DEB0-091558B0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83" y="2843646"/>
            <a:ext cx="4960743" cy="394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813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935A8A0-61E1-4B50-80DD-8576B7D1EFAD}"/>
              </a:ext>
            </a:extLst>
          </p:cNvPr>
          <p:cNvSpPr txBox="1">
            <a:spLocks/>
          </p:cNvSpPr>
          <p:nvPr/>
        </p:nvSpPr>
        <p:spPr>
          <a:xfrm>
            <a:off x="1009650" y="1673225"/>
            <a:ext cx="6781800" cy="1470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5467350" algn="l"/>
              </a:tabLst>
            </a:pPr>
            <a:r>
              <a:rPr lang="ko-KR" alt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한라대</a:t>
            </a:r>
            <a:r>
              <a: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ABCD_SW </a:t>
            </a:r>
            <a:r>
              <a: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기초</a:t>
            </a: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ABCD_B(</a:t>
            </a:r>
            <a:r>
              <a:rPr lang="ko-KR" alt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빅데이터분석</a:t>
            </a: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5467350" algn="l"/>
              </a:tabLst>
            </a:pPr>
            <a:endParaRPr lang="en-US" altLang="ko-K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3~4</a:t>
            </a:r>
            <a:r>
              <a:rPr lang="ko-KR" alt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차시</a:t>
            </a:r>
            <a:r>
              <a: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r>
              <a: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시각화란 무엇인가</a:t>
            </a: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875" y="5647275"/>
            <a:ext cx="3761772" cy="3231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소  속  </a:t>
            </a:r>
            <a:r>
              <a:rPr lang="en-US" altLang="ko-KR" sz="1500" b="1" spc="-150" dirty="0">
                <a:solidFill>
                  <a:schemeClr val="bg1"/>
                </a:solidFill>
                <a:latin typeface="+mj-ea"/>
                <a:ea typeface="+mj-ea"/>
              </a:rPr>
              <a:t>:  AI</a:t>
            </a:r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정보보안학과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4875" y="5985829"/>
            <a:ext cx="3761772" cy="3231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이  </a:t>
            </a:r>
            <a:r>
              <a:rPr lang="ko-KR" altLang="en-US" sz="1500" b="1" spc="-150" dirty="0" err="1">
                <a:solidFill>
                  <a:schemeClr val="bg1"/>
                </a:solidFill>
                <a:latin typeface="+mj-ea"/>
                <a:ea typeface="+mj-ea"/>
              </a:rPr>
              <a:t>름</a:t>
            </a:r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sz="1500" b="1" spc="-150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이지연 교수</a:t>
            </a:r>
          </a:p>
        </p:txBody>
      </p:sp>
    </p:spTree>
    <p:extLst>
      <p:ext uri="{BB962C8B-B14F-4D97-AF65-F5344CB8AC3E}">
        <p14:creationId xmlns:p14="http://schemas.microsoft.com/office/powerpoint/2010/main" val="11681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5A8A0-61E1-4B50-80DD-8576B7D1EFAD}"/>
              </a:ext>
            </a:extLst>
          </p:cNvPr>
          <p:cNvSpPr txBox="1">
            <a:spLocks/>
          </p:cNvSpPr>
          <p:nvPr/>
        </p:nvSpPr>
        <p:spPr>
          <a:xfrm>
            <a:off x="1009650" y="1673226"/>
            <a:ext cx="2305050" cy="5651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04"/>
          <p:cNvSpPr>
            <a:spLocks noChangeArrowheads="1"/>
          </p:cNvSpPr>
          <p:nvPr/>
        </p:nvSpPr>
        <p:spPr bwMode="auto">
          <a:xfrm>
            <a:off x="4805363" y="1860491"/>
            <a:ext cx="32344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데이터 시각화란 무엇인가</a:t>
            </a:r>
            <a:r>
              <a:rPr kumimoji="0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5" name="Rectangle 304"/>
          <p:cNvSpPr>
            <a:spLocks noChangeArrowheads="1"/>
          </p:cNvSpPr>
          <p:nvPr/>
        </p:nvSpPr>
        <p:spPr bwMode="auto">
          <a:xfrm>
            <a:off x="4805362" y="2371137"/>
            <a:ext cx="4053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가지 종류 그래프 별 특징 알아보기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Rectangle 304"/>
          <p:cNvSpPr>
            <a:spLocks noChangeArrowheads="1"/>
          </p:cNvSpPr>
          <p:nvPr/>
        </p:nvSpPr>
        <p:spPr bwMode="auto">
          <a:xfrm>
            <a:off x="4805362" y="2881783"/>
            <a:ext cx="3461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데이터 시각화시 주의사항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Rectangle 304"/>
          <p:cNvSpPr>
            <a:spLocks noChangeArrowheads="1"/>
          </p:cNvSpPr>
          <p:nvPr/>
        </p:nvSpPr>
        <p:spPr bwMode="auto">
          <a:xfrm>
            <a:off x="4043363" y="1838266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0" name="Rectangle 304"/>
          <p:cNvSpPr>
            <a:spLocks noChangeArrowheads="1"/>
          </p:cNvSpPr>
          <p:nvPr/>
        </p:nvSpPr>
        <p:spPr bwMode="auto">
          <a:xfrm>
            <a:off x="4043363" y="2348912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1" name="Rectangle 304"/>
          <p:cNvSpPr>
            <a:spLocks noChangeArrowheads="1"/>
          </p:cNvSpPr>
          <p:nvPr/>
        </p:nvSpPr>
        <p:spPr bwMode="auto">
          <a:xfrm>
            <a:off x="4043363" y="2859558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354894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5A8A0-61E1-4B50-80DD-8576B7D1EFAD}"/>
              </a:ext>
            </a:extLst>
          </p:cNvPr>
          <p:cNvSpPr txBox="1">
            <a:spLocks/>
          </p:cNvSpPr>
          <p:nvPr/>
        </p:nvSpPr>
        <p:spPr>
          <a:xfrm>
            <a:off x="1009650" y="1673226"/>
            <a:ext cx="2305050" cy="5651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04"/>
          <p:cNvSpPr>
            <a:spLocks noChangeArrowheads="1"/>
          </p:cNvSpPr>
          <p:nvPr/>
        </p:nvSpPr>
        <p:spPr bwMode="auto">
          <a:xfrm>
            <a:off x="4805363" y="1860491"/>
            <a:ext cx="32344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빅데이터란</a:t>
            </a: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5" name="Rectangle 304"/>
          <p:cNvSpPr>
            <a:spLocks noChangeArrowheads="1"/>
          </p:cNvSpPr>
          <p:nvPr/>
        </p:nvSpPr>
        <p:spPr bwMode="auto">
          <a:xfrm>
            <a:off x="4805362" y="2371137"/>
            <a:ext cx="3346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국내 기업 빅데이터 활용 사례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Rectangle 304"/>
          <p:cNvSpPr>
            <a:spLocks noChangeArrowheads="1"/>
          </p:cNvSpPr>
          <p:nvPr/>
        </p:nvSpPr>
        <p:spPr bwMode="auto">
          <a:xfrm>
            <a:off x="4805363" y="2881783"/>
            <a:ext cx="3691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빅데이터 분석 단계와 필요 기술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Rectangle 304"/>
          <p:cNvSpPr>
            <a:spLocks noChangeArrowheads="1"/>
          </p:cNvSpPr>
          <p:nvPr/>
        </p:nvSpPr>
        <p:spPr bwMode="auto">
          <a:xfrm>
            <a:off x="4043363" y="1838266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0" name="Rectangle 304"/>
          <p:cNvSpPr>
            <a:spLocks noChangeArrowheads="1"/>
          </p:cNvSpPr>
          <p:nvPr/>
        </p:nvSpPr>
        <p:spPr bwMode="auto">
          <a:xfrm>
            <a:off x="4043363" y="2348912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1" name="Rectangle 304"/>
          <p:cNvSpPr>
            <a:spLocks noChangeArrowheads="1"/>
          </p:cNvSpPr>
          <p:nvPr/>
        </p:nvSpPr>
        <p:spPr bwMode="auto">
          <a:xfrm>
            <a:off x="4043363" y="2859558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3" name="Rectangle 304">
            <a:extLst>
              <a:ext uri="{FF2B5EF4-FFF2-40B4-BE49-F238E27FC236}">
                <a16:creationId xmlns:a16="http://schemas.microsoft.com/office/drawing/2014/main" id="{0F99F59C-FCBE-6FA6-5014-9442C8136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362" y="3451225"/>
            <a:ext cx="3829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데이터 유형과 수집 방법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Rectangle 304">
            <a:extLst>
              <a:ext uri="{FF2B5EF4-FFF2-40B4-BE49-F238E27FC236}">
                <a16:creationId xmlns:a16="http://schemas.microsoft.com/office/drawing/2014/main" id="{C6E9006C-F0E3-712E-B9A1-4F5A1B97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363" y="3429000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374080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42E68D-E863-414F-99E7-713EA80D6E9B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1.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 시각화란 무엇인가</a:t>
            </a:r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?</a:t>
            </a:r>
            <a:endParaRPr lang="ko-KR" altLang="en-US" sz="2800" b="1" dirty="0">
              <a:solidFill>
                <a:srgbClr val="312A6D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20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/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시각화란 무엇인가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92DD3E-BFA0-FE98-62A8-7B2A35001540}"/>
              </a:ext>
            </a:extLst>
          </p:cNvPr>
          <p:cNvSpPr txBox="1"/>
          <p:nvPr/>
        </p:nvSpPr>
        <p:spPr>
          <a:xfrm>
            <a:off x="352425" y="1674674"/>
            <a:ext cx="8472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분석 결과를 시각적으로 명확하게 표현하고 </a:t>
            </a:r>
            <a:r>
              <a:rPr lang="ko-KR" altLang="en-US" dirty="0" err="1"/>
              <a:t>의사소통하는</a:t>
            </a:r>
            <a:r>
              <a:rPr lang="ko-KR" altLang="en-US" dirty="0"/>
              <a:t> 것입니다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방대한 양의 데이터들을 살펴보는 것은 현실적으로 어렵기 때문에 데이터를 한 눈에 이해할 수 있도록 표나 차트로 정리하는 것을 말한다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방대한 데이터에서 이상치</a:t>
            </a:r>
            <a:r>
              <a:rPr lang="en-US" altLang="ko-KR" dirty="0"/>
              <a:t>, </a:t>
            </a:r>
            <a:r>
              <a:rPr lang="ko-KR" altLang="en-US" dirty="0"/>
              <a:t>패턴 등 주요 정보를 신속하고 용이하게 발견할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공유할 때</a:t>
            </a:r>
            <a:r>
              <a:rPr lang="en-US" altLang="ko-KR" dirty="0"/>
              <a:t>, </a:t>
            </a:r>
            <a:r>
              <a:rPr lang="ko-KR" altLang="en-US" dirty="0"/>
              <a:t>사용자의 흥미 유발 및 몰입도를 높일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4C5E9-0688-671D-2A43-E4E4B307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62" y="3429000"/>
            <a:ext cx="5077723" cy="3350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713FD-763B-9184-FEEA-315145E54AF6}"/>
              </a:ext>
            </a:extLst>
          </p:cNvPr>
          <p:cNvSpPr txBox="1"/>
          <p:nvPr/>
        </p:nvSpPr>
        <p:spPr>
          <a:xfrm>
            <a:off x="7127485" y="3719307"/>
            <a:ext cx="1518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나이팅게일의 </a:t>
            </a:r>
            <a:endParaRPr lang="en-US" altLang="ko-KR" sz="1400" dirty="0"/>
          </a:p>
          <a:p>
            <a:r>
              <a:rPr lang="ko-KR" altLang="en-US" sz="1400" dirty="0"/>
              <a:t>로즈 다이어그램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en-US" altLang="ko-KR" sz="1400" b="0" i="0" dirty="0">
                <a:solidFill>
                  <a:srgbClr val="212934"/>
                </a:solidFill>
                <a:effectLst/>
                <a:latin typeface="Noto Sans KR"/>
              </a:rPr>
              <a:t> https://visualize.tistory.com/294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45449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4BDB0-D160-0102-793E-117A72123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EE93A9-A1DE-C465-C0EA-2AED780AADD2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E1A253-56B8-0755-B930-40912327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56B36ECF-F2A9-FD28-74CE-991928A0E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테이블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DD89-2AD8-5728-948A-06E98F736768}"/>
              </a:ext>
            </a:extLst>
          </p:cNvPr>
          <p:cNvSpPr txBox="1"/>
          <p:nvPr/>
        </p:nvSpPr>
        <p:spPr>
          <a:xfrm>
            <a:off x="352425" y="1674674"/>
            <a:ext cx="8472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테이블은 숫자 형태로 되어 있음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개별 값을 비교하거나 조회 할 때 사용됩니다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각 열과 행에 해당하는 값으로 구성되어 있으며 여러 값의 관계를 표시할 때 사용할 수 있다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011F3A-F0DF-FE1A-53BB-11F10370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4" y="2993375"/>
            <a:ext cx="3905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848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58CC2-0839-7ABF-874E-5A89BA767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875597-ECD3-B061-92EE-6014EC181CA6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8AB42-19EE-B7D5-5F36-6BFEEF13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CC8D4441-D55B-79C4-EDF6-F64063900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막대 그래프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32464-69AB-2467-703F-9D99E52E8AFD}"/>
              </a:ext>
            </a:extLst>
          </p:cNvPr>
          <p:cNvSpPr txBox="1"/>
          <p:nvPr/>
        </p:nvSpPr>
        <p:spPr>
          <a:xfrm>
            <a:off x="352425" y="1674674"/>
            <a:ext cx="8472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사물의 양을 막대 모양의 길이로 나타낸 그래프이다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크고 작음을 한 눈에 이해할 수 있기 때문에 비교 분석에 사용할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세로 막대 그래프</a:t>
            </a:r>
            <a:r>
              <a:rPr lang="en-US" altLang="ko-KR" dirty="0"/>
              <a:t>, </a:t>
            </a:r>
            <a:r>
              <a:rPr lang="ko-KR" altLang="en-US" dirty="0"/>
              <a:t>가로 막대 그래프</a:t>
            </a:r>
            <a:r>
              <a:rPr lang="en-US" altLang="ko-KR" dirty="0"/>
              <a:t>, </a:t>
            </a:r>
            <a:r>
              <a:rPr lang="ko-KR" altLang="en-US" dirty="0"/>
              <a:t>누적 막대 그래프 </a:t>
            </a:r>
            <a:r>
              <a:rPr lang="en-US" altLang="ko-KR" dirty="0"/>
              <a:t>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불연속 항목인 경우 막대 그래프</a:t>
            </a:r>
            <a:r>
              <a:rPr lang="en-US" altLang="ko-KR" dirty="0"/>
              <a:t>, </a:t>
            </a:r>
            <a:r>
              <a:rPr lang="ko-KR" altLang="en-US" dirty="0"/>
              <a:t>연속적 항목인 경우는 히스토그램 이라고 한다</a:t>
            </a:r>
            <a:r>
              <a:rPr lang="en-US" altLang="ko-KR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E2ECB5-5051-FC27-7696-4B3286029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2875003"/>
            <a:ext cx="7334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2264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B85AE-7D8A-1576-EE48-C8BC9829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90E68B-F65F-9ABF-E0EC-01D702A91104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8575C-E7AF-F0AD-D0CC-583EE330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344E6B10-49C3-1F35-628D-39ADFBF13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막대 그래프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4B8785-AB90-F322-01B4-46B32412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8" t="10838" r="6848"/>
          <a:stretch/>
        </p:blipFill>
        <p:spPr>
          <a:xfrm>
            <a:off x="1477479" y="1673524"/>
            <a:ext cx="6346680" cy="469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1092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9CAE-AF88-683E-813F-FE43B3EE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3D065-E87A-A650-2870-7F7E676553CF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02B71C-0AB5-5883-9FBA-B0990361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667DD696-9DAC-C7B3-859E-21F98FF95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3. </a:t>
            </a:r>
            <a:r>
              <a:rPr kumimoji="0"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꺽은선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그래프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2FA00-1942-1E29-BEB5-0380B98095E7}"/>
              </a:ext>
            </a:extLst>
          </p:cNvPr>
          <p:cNvSpPr txBox="1"/>
          <p:nvPr/>
        </p:nvSpPr>
        <p:spPr>
          <a:xfrm>
            <a:off x="352425" y="1674674"/>
            <a:ext cx="8472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꺽은선</a:t>
            </a:r>
            <a:r>
              <a:rPr lang="ko-KR" altLang="en-US" dirty="0"/>
              <a:t> 그래프는 주로 시간</a:t>
            </a:r>
            <a:r>
              <a:rPr lang="en-US" altLang="ko-KR" dirty="0"/>
              <a:t>, </a:t>
            </a:r>
            <a:r>
              <a:rPr lang="ko-KR" altLang="en-US" dirty="0"/>
              <a:t>순서</a:t>
            </a:r>
            <a:r>
              <a:rPr lang="en-US" altLang="ko-KR" dirty="0"/>
              <a:t>, </a:t>
            </a:r>
            <a:r>
              <a:rPr lang="ko-KR" altLang="en-US" dirty="0"/>
              <a:t>등 연속된 데이터에 대한 분석 시각화에 적합하다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 </a:t>
            </a:r>
            <a:r>
              <a:rPr lang="ko-KR" altLang="en-US" dirty="0"/>
              <a:t>축이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FE4615-D404-9E9A-F069-D82EE67B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75" y="2566819"/>
            <a:ext cx="3619500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0D754E-1EA0-EDFE-B596-3D95FBB99693}"/>
              </a:ext>
            </a:extLst>
          </p:cNvPr>
          <p:cNvSpPr txBox="1"/>
          <p:nvPr/>
        </p:nvSpPr>
        <p:spPr>
          <a:xfrm>
            <a:off x="4572000" y="3007909"/>
            <a:ext cx="42361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수진과 영재의 월별 수학 점수 그래프이다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Q1. </a:t>
            </a:r>
            <a:r>
              <a:rPr lang="ko-KR" altLang="en-US" sz="1600" dirty="0"/>
              <a:t>수진이와 영재가 모두 점수가 떨어진 월은  언제인가</a:t>
            </a:r>
            <a:r>
              <a:rPr lang="en-US" altLang="ko-KR" sz="1600" dirty="0"/>
              <a:t>? </a:t>
            </a:r>
            <a:r>
              <a:rPr lang="en-US" altLang="ko-KR" sz="1600" dirty="0">
                <a:solidFill>
                  <a:srgbClr val="00ADE5"/>
                </a:solidFill>
              </a:rPr>
              <a:t> 3~4 </a:t>
            </a:r>
            <a:r>
              <a:rPr lang="ko-KR" altLang="en-US" sz="1600" dirty="0">
                <a:solidFill>
                  <a:srgbClr val="00ADE5"/>
                </a:solidFill>
              </a:rPr>
              <a:t>월 사이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Q2. </a:t>
            </a:r>
            <a:r>
              <a:rPr lang="ko-KR" altLang="en-US" sz="1600" dirty="0"/>
              <a:t>수진이와</a:t>
            </a:r>
            <a:r>
              <a:rPr lang="en-US" altLang="ko-KR" sz="1600" dirty="0"/>
              <a:t> </a:t>
            </a:r>
            <a:r>
              <a:rPr lang="ko-KR" altLang="en-US" sz="1600" dirty="0"/>
              <a:t>영재의 수학 성적의 차가 가장 클 때는 언제 이고 </a:t>
            </a:r>
            <a:r>
              <a:rPr lang="ko-KR" altLang="en-US" sz="1600" dirty="0" err="1"/>
              <a:t>몇점</a:t>
            </a:r>
            <a:r>
              <a:rPr lang="ko-KR" altLang="en-US" sz="1600" dirty="0"/>
              <a:t> 차이가 나는가</a:t>
            </a:r>
            <a:r>
              <a:rPr lang="en-US" altLang="ko-KR" sz="1600" dirty="0"/>
              <a:t>? </a:t>
            </a:r>
            <a:r>
              <a:rPr lang="en-US" altLang="ko-KR" sz="1600" dirty="0">
                <a:solidFill>
                  <a:srgbClr val="00ADE5"/>
                </a:solidFill>
              </a:rPr>
              <a:t>6</a:t>
            </a:r>
            <a:r>
              <a:rPr lang="ko-KR" altLang="en-US" sz="1600" dirty="0">
                <a:solidFill>
                  <a:srgbClr val="00ADE5"/>
                </a:solidFill>
              </a:rPr>
              <a:t>월</a:t>
            </a:r>
            <a:r>
              <a:rPr lang="en-US" altLang="ko-KR" sz="1600" dirty="0">
                <a:solidFill>
                  <a:srgbClr val="00ADE5"/>
                </a:solidFill>
              </a:rPr>
              <a:t>, 10</a:t>
            </a:r>
            <a:r>
              <a:rPr lang="ko-KR" altLang="en-US" sz="1600" dirty="0">
                <a:solidFill>
                  <a:srgbClr val="00ADE5"/>
                </a:solidFill>
              </a:rPr>
              <a:t>점 차이 </a:t>
            </a:r>
            <a:r>
              <a:rPr lang="en-US" altLang="ko-KR" sz="1600" dirty="0">
                <a:solidFill>
                  <a:srgbClr val="00ADE5"/>
                </a:solidFill>
              </a:rPr>
              <a:t>(1</a:t>
            </a:r>
            <a:r>
              <a:rPr lang="ko-KR" altLang="en-US" sz="1600" dirty="0">
                <a:solidFill>
                  <a:srgbClr val="00ADE5"/>
                </a:solidFill>
              </a:rPr>
              <a:t>칸에 </a:t>
            </a:r>
            <a:r>
              <a:rPr lang="en-US" altLang="ko-KR" sz="1600" dirty="0">
                <a:solidFill>
                  <a:srgbClr val="00ADE5"/>
                </a:solidFill>
              </a:rPr>
              <a:t>2</a:t>
            </a:r>
            <a:r>
              <a:rPr lang="ko-KR" altLang="en-US" sz="1600" dirty="0">
                <a:solidFill>
                  <a:srgbClr val="00ADE5"/>
                </a:solidFill>
              </a:rPr>
              <a:t>점</a:t>
            </a:r>
            <a:r>
              <a:rPr lang="en-US" altLang="ko-KR" sz="1600" dirty="0">
                <a:solidFill>
                  <a:srgbClr val="00ADE5"/>
                </a:solidFill>
              </a:rPr>
              <a:t>, 5</a:t>
            </a:r>
            <a:r>
              <a:rPr lang="ko-KR" altLang="en-US" sz="1600" dirty="0">
                <a:solidFill>
                  <a:srgbClr val="00ADE5"/>
                </a:solidFill>
              </a:rPr>
              <a:t>칸 </a:t>
            </a:r>
            <a:r>
              <a:rPr lang="ko-KR" altLang="en-US" sz="1600" dirty="0" err="1">
                <a:solidFill>
                  <a:srgbClr val="00ADE5"/>
                </a:solidFill>
              </a:rPr>
              <a:t>차이남</a:t>
            </a:r>
            <a:r>
              <a:rPr lang="en-US" altLang="ko-KR" sz="1600" dirty="0">
                <a:solidFill>
                  <a:srgbClr val="00ADE5"/>
                </a:solidFill>
              </a:rPr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520134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7AC28-3CF2-A8BE-7A45-233DD8165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040F2-6E42-E16E-D901-582CBEF3DDA3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4B483-A12F-1326-C587-A97DE61E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8D72CC8C-9B66-21AC-60BD-FFA08198F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4. </a:t>
            </a:r>
            <a:r>
              <a:rPr kumimoji="0"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산점도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그래프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36FA7-E9FB-85A4-BBA9-A4943A1CCF3E}"/>
              </a:ext>
            </a:extLst>
          </p:cNvPr>
          <p:cNvSpPr txBox="1"/>
          <p:nvPr/>
        </p:nvSpPr>
        <p:spPr>
          <a:xfrm>
            <a:off x="352425" y="1674674"/>
            <a:ext cx="84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연속적 데이터의 두 </a:t>
            </a:r>
            <a:r>
              <a:rPr lang="ko-KR" altLang="en-US" dirty="0" err="1"/>
              <a:t>변수간의</a:t>
            </a:r>
            <a:r>
              <a:rPr lang="ko-KR" altLang="en-US" dirty="0"/>
              <a:t> 상관관계</a:t>
            </a:r>
            <a:r>
              <a:rPr lang="en-US" altLang="ko-KR" dirty="0"/>
              <a:t>, </a:t>
            </a:r>
            <a:r>
              <a:rPr lang="ko-KR" altLang="en-US" dirty="0"/>
              <a:t>분포</a:t>
            </a:r>
            <a:r>
              <a:rPr lang="en-US" altLang="ko-KR" dirty="0"/>
              <a:t>, </a:t>
            </a:r>
            <a:r>
              <a:rPr lang="ko-KR" altLang="en-US" dirty="0"/>
              <a:t>패턴 등을 파악하는데 유용하다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F6488A-832C-46F5-F7FF-B09AD07A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57" y="2119050"/>
            <a:ext cx="7627383" cy="3064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E9C09-54A6-B1FF-041A-DF4C91B2FF9F}"/>
              </a:ext>
            </a:extLst>
          </p:cNvPr>
          <p:cNvSpPr txBox="1"/>
          <p:nvPr/>
        </p:nvSpPr>
        <p:spPr>
          <a:xfrm>
            <a:off x="1309957" y="5235432"/>
            <a:ext cx="7756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키와 몸무게의 상관관계 그래프이다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Q1. </a:t>
            </a:r>
            <a:r>
              <a:rPr lang="ko-KR" altLang="en-US" sz="1600" dirty="0"/>
              <a:t>몸무게와 키는 상관관계가 있나</a:t>
            </a:r>
            <a:r>
              <a:rPr lang="en-US" altLang="ko-KR" sz="1600" dirty="0"/>
              <a:t>? </a:t>
            </a:r>
            <a:r>
              <a:rPr lang="en-US" altLang="ko-KR" sz="1600" dirty="0">
                <a:solidFill>
                  <a:srgbClr val="00ADE5"/>
                </a:solidFill>
              </a:rPr>
              <a:t> </a:t>
            </a:r>
            <a:r>
              <a:rPr lang="ko-KR" altLang="en-US" sz="1600" dirty="0">
                <a:solidFill>
                  <a:srgbClr val="00ADE5"/>
                </a:solidFill>
              </a:rPr>
              <a:t>키가 커지면 몸무게도 커지는 것으로 나타났다</a:t>
            </a:r>
            <a:r>
              <a:rPr lang="en-US" altLang="ko-KR" sz="1600" dirty="0">
                <a:solidFill>
                  <a:srgbClr val="00ADE5"/>
                </a:solidFill>
              </a:rPr>
              <a:t>.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Q2. </a:t>
            </a:r>
            <a:r>
              <a:rPr lang="ko-KR" altLang="en-US" sz="1600" dirty="0"/>
              <a:t>양의 상관인가 음의 상관인가</a:t>
            </a:r>
            <a:r>
              <a:rPr lang="en-US" altLang="ko-KR" sz="1600" dirty="0"/>
              <a:t>? </a:t>
            </a:r>
            <a:r>
              <a:rPr lang="ko-KR" altLang="en-US" sz="1600" dirty="0">
                <a:solidFill>
                  <a:srgbClr val="00ADE5"/>
                </a:solidFill>
              </a:rPr>
              <a:t>양의 상관관계이다</a:t>
            </a:r>
            <a:r>
              <a:rPr lang="en-US" altLang="ko-KR" sz="1600" dirty="0">
                <a:solidFill>
                  <a:srgbClr val="00ADE5"/>
                </a:solidFill>
              </a:rPr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841115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A3ABA-6C3E-1CC3-824A-C1D2C5C9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910FEB-2B83-3590-569B-94B121473EC7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D403A-EC32-73E0-5168-36017084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9F30F68D-124E-DF25-754D-69EA9C5D4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4. </a:t>
            </a:r>
            <a:r>
              <a:rPr kumimoji="0"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산점도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그래프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BA599C-824E-C403-5343-818511A6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806575"/>
            <a:ext cx="6400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3108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F187E-23EF-96F8-513F-F4939DBC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C5D06E-B277-252F-950C-6E4BAEA99FB4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3AF19-A0CB-5197-7AF6-809B0970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27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D34969AD-BBC9-5448-F140-AA989C890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4. </a:t>
            </a:r>
            <a:r>
              <a:rPr kumimoji="0"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산점도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그래프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7300B4-11EE-9A16-3EA4-E5F284A0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9" r="5843"/>
          <a:stretch/>
        </p:blipFill>
        <p:spPr>
          <a:xfrm>
            <a:off x="352424" y="1920315"/>
            <a:ext cx="4219575" cy="3530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3B43C8-933B-63F7-D744-94F1A0A3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7"/>
          <a:stretch/>
        </p:blipFill>
        <p:spPr>
          <a:xfrm>
            <a:off x="4485270" y="1863036"/>
            <a:ext cx="4658730" cy="37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4766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5B90-D3CA-96DA-527C-205199EC3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9CD16D-1DF2-3735-1E5C-1F424A291E3E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5CDD70-E4AC-BFF5-B5E3-9FB8C903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28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204688C3-027E-EFEE-FA52-25901ABA3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5.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원그래프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파이차트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0B8A-EEB2-5F6C-3DCD-469EE8AFC2A3}"/>
              </a:ext>
            </a:extLst>
          </p:cNvPr>
          <p:cNvSpPr txBox="1"/>
          <p:nvPr/>
        </p:nvSpPr>
        <p:spPr>
          <a:xfrm>
            <a:off x="352425" y="1674674"/>
            <a:ext cx="847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원그래프는 파이모양과 비슷하여 </a:t>
            </a:r>
            <a:r>
              <a:rPr lang="ko-KR" altLang="en-US" dirty="0" err="1">
                <a:solidFill>
                  <a:srgbClr val="0000FF"/>
                </a:solidFill>
              </a:rPr>
              <a:t>파이차트</a:t>
            </a:r>
            <a:r>
              <a:rPr lang="ko-KR" altLang="en-US" dirty="0" err="1"/>
              <a:t>라고도</a:t>
            </a:r>
            <a:r>
              <a:rPr lang="ko-KR" altLang="en-US" dirty="0"/>
              <a:t> 불린다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/>
              <a:t>데이터의 비율을 알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100%</a:t>
            </a:r>
            <a:r>
              <a:rPr lang="ko-KR" altLang="en-US" dirty="0"/>
              <a:t> 이며</a:t>
            </a:r>
            <a:r>
              <a:rPr lang="en-US" altLang="ko-KR" dirty="0"/>
              <a:t>, </a:t>
            </a:r>
            <a:r>
              <a:rPr lang="ko-KR" altLang="en-US" dirty="0"/>
              <a:t>부채꼴의 넓이로 서로 비교할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ABBB71-9FC1-6C9B-354B-FFF0CC051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68" y="3038385"/>
            <a:ext cx="3257550" cy="2886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29060E-D5C6-0434-B60F-812FF3745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68" y="2933097"/>
            <a:ext cx="3899769" cy="29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1979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2896B-DD8F-1C1D-B0C2-CB2E13D1D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0FC69-AB65-EAD3-D365-FE93869E540C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F51C0-069D-78D8-891B-24C49941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29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85AD9E54-B179-00F1-B153-59FAAD024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6.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히스토그램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A55D4-5482-DDCF-A905-F82EC55B0F22}"/>
              </a:ext>
            </a:extLst>
          </p:cNvPr>
          <p:cNvSpPr txBox="1"/>
          <p:nvPr/>
        </p:nvSpPr>
        <p:spPr>
          <a:xfrm>
            <a:off x="352425" y="1674674"/>
            <a:ext cx="8472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구간 설정과 막대의 너비에 따라 그래프의 모양이 달라진다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막대 </a:t>
            </a:r>
            <a:r>
              <a:rPr lang="ko-KR" altLang="en-US" dirty="0" err="1"/>
              <a:t>그래프트는</a:t>
            </a:r>
            <a:r>
              <a:rPr lang="ko-KR" altLang="en-US" dirty="0"/>
              <a:t> 범주형</a:t>
            </a:r>
            <a:r>
              <a:rPr lang="en-US" altLang="ko-KR" dirty="0"/>
              <a:t>, </a:t>
            </a:r>
            <a:r>
              <a:rPr lang="ko-KR" altLang="en-US" dirty="0"/>
              <a:t>비연속적 데이터에 사용하며</a:t>
            </a:r>
            <a:r>
              <a:rPr lang="en-US" altLang="ko-KR" dirty="0"/>
              <a:t>, </a:t>
            </a:r>
            <a:r>
              <a:rPr lang="ko-KR" altLang="en-US" dirty="0"/>
              <a:t>연속적 </a:t>
            </a:r>
            <a:r>
              <a:rPr lang="ko-KR" altLang="en-US" dirty="0" err="1"/>
              <a:t>데이더의</a:t>
            </a:r>
            <a:r>
              <a:rPr lang="ko-KR" altLang="en-US" dirty="0"/>
              <a:t> 경우 히스토그램이다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그래프의 두께가 데이터의 구간을 의미한다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C9FF19-A9BC-4DE9-698A-4660B4762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6" y="3102789"/>
            <a:ext cx="3724275" cy="3000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AF2E2E-48F0-E9B5-4EE0-02D094D1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3102789"/>
            <a:ext cx="3686175" cy="28384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F44F66D-2556-4BC8-2AD2-7D3389550573}"/>
              </a:ext>
            </a:extLst>
          </p:cNvPr>
          <p:cNvSpPr/>
          <p:nvPr/>
        </p:nvSpPr>
        <p:spPr>
          <a:xfrm>
            <a:off x="4318871" y="3982998"/>
            <a:ext cx="253129" cy="890927"/>
          </a:xfrm>
          <a:prstGeom prst="rightArrow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814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42E68D-E863-414F-99E7-713EA80D6E9B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1.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데이터란 무엇인가</a:t>
            </a:r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?</a:t>
            </a:r>
            <a:endParaRPr lang="ko-KR" altLang="en-US" sz="2800" b="1" dirty="0">
              <a:solidFill>
                <a:srgbClr val="312A6D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/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데이터란 무엇인가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8797889D-575D-B645-3369-DA32D0516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66656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53F978-2794-DDEA-D085-C206B6B576FC}"/>
              </a:ext>
            </a:extLst>
          </p:cNvPr>
          <p:cNvSpPr txBox="1"/>
          <p:nvPr/>
        </p:nvSpPr>
        <p:spPr>
          <a:xfrm>
            <a:off x="488200" y="4779034"/>
            <a:ext cx="8472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빅데이터는 </a:t>
            </a:r>
            <a:r>
              <a:rPr lang="en-US" altLang="ko-KR" dirty="0"/>
              <a:t>4</a:t>
            </a:r>
            <a:r>
              <a:rPr lang="ko-KR" altLang="en-US" dirty="0"/>
              <a:t>차 산업 혁명의 핵심 키워드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빅데이터란</a:t>
            </a:r>
            <a:r>
              <a:rPr lang="ko-KR" altLang="en-US" dirty="0"/>
              <a:t>  기존 데이터와는 비교할 수 없을 </a:t>
            </a:r>
            <a:r>
              <a:rPr lang="ko-KR" altLang="en-US" dirty="0" err="1"/>
              <a:t>정도록</a:t>
            </a:r>
            <a:r>
              <a:rPr lang="ko-KR" altLang="en-US" dirty="0"/>
              <a:t> 데이터의 양도 많고 다양한 자료가 빠르게 생성되고 있는 데이터를 말한다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많고 다양한 데이터를 분석하고 이해할 수 있는 정도에 따라 빅데이터의 가치가 측정된다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6508413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0C166-31A9-9EF7-858D-9C41BEEE9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894BC4-FD7D-EC56-EF5F-41049F5874DC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236A-FF57-7A9B-E926-DC747954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30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BB51506B-708D-5966-310E-892D10D3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6.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히스토그램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0702F9-EE49-0CC2-0D9F-FF2EA76E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87" y="1790920"/>
            <a:ext cx="5717575" cy="3845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DC94-D3BD-529C-F352-C6E4ACB523D8}"/>
              </a:ext>
            </a:extLst>
          </p:cNvPr>
          <p:cNvSpPr txBox="1"/>
          <p:nvPr/>
        </p:nvSpPr>
        <p:spPr>
          <a:xfrm>
            <a:off x="1163308" y="5686221"/>
            <a:ext cx="716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구간을 더 좁히거나 넓힐 수 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123001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E5D77-B20A-F75E-7982-69D51E078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121295-F1FD-C2CC-3A8D-8ECD634BF40E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E4CCB-F451-5F8B-568B-9F6F9E7E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31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A66B489C-0398-2195-20AA-898CFD561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7.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박스 플롯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EAD50-46E6-E00E-FDF9-45B579D7FCC1}"/>
              </a:ext>
            </a:extLst>
          </p:cNvPr>
          <p:cNvSpPr txBox="1"/>
          <p:nvPr/>
        </p:nvSpPr>
        <p:spPr>
          <a:xfrm>
            <a:off x="352425" y="1674674"/>
            <a:ext cx="847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분포의 범위를 상자 안에 표시하고</a:t>
            </a:r>
            <a:r>
              <a:rPr lang="en-US" altLang="ko-KR" dirty="0"/>
              <a:t>, </a:t>
            </a:r>
            <a:r>
              <a:rPr lang="ko-KR" altLang="en-US" dirty="0"/>
              <a:t>분위수에 따른 수염과 이상치를 표시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분포와 이상치를 파악할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여러 개의 데이터를 비교할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E0561-D14F-FCC1-B6C7-26148814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2716376"/>
            <a:ext cx="547630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1142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FAE66-5ECA-CE29-0C86-AEE871A9B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EA10D-1F2E-7B04-BAB3-9A14D1D2E935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922291-B91A-7EE8-2958-7587651D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32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1CB30406-7063-29E7-CE50-6C4DC580E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7.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박스 플롯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99D0D-0963-8225-6E23-2E2F6DC5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6" y="1556302"/>
            <a:ext cx="7286625" cy="4514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D1B25-54C6-E093-07F6-350BABC5B411}"/>
              </a:ext>
            </a:extLst>
          </p:cNvPr>
          <p:cNvSpPr txBox="1"/>
          <p:nvPr/>
        </p:nvSpPr>
        <p:spPr>
          <a:xfrm>
            <a:off x="1106964" y="6071152"/>
            <a:ext cx="716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서울 지하철역별 일일 승차 </a:t>
            </a:r>
            <a:r>
              <a:rPr lang="ko-KR" altLang="en-US" sz="1400" dirty="0" err="1"/>
              <a:t>승객수</a:t>
            </a:r>
            <a:r>
              <a:rPr lang="ko-KR" altLang="en-US" sz="1400" dirty="0"/>
              <a:t> 분포를 한 눈에 비교할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073863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0277-F08F-7E30-05D1-B3B2EE4F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C2166E-3678-49A9-8C7A-D7A8B875273E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2. 7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가지 종류 그래프 별 특징 알아보기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544E1-E62F-C3BF-ED8F-36DA0CC4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33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6EE4D8E6-62D2-1397-7FBE-EFFB476A4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7.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박스 플롯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229993-46E3-CA0D-89B3-5BCEE2C1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6" y="1556302"/>
            <a:ext cx="7286625" cy="4514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7C0CD0-2C5D-8282-B65E-219B98C6977F}"/>
              </a:ext>
            </a:extLst>
          </p:cNvPr>
          <p:cNvSpPr txBox="1"/>
          <p:nvPr/>
        </p:nvSpPr>
        <p:spPr>
          <a:xfrm>
            <a:off x="1106964" y="6071152"/>
            <a:ext cx="716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서울 지하철역별 일일 승차 </a:t>
            </a:r>
            <a:r>
              <a:rPr lang="ko-KR" altLang="en-US" sz="1400" dirty="0" err="1"/>
              <a:t>승객수</a:t>
            </a:r>
            <a:r>
              <a:rPr lang="ko-KR" altLang="en-US" sz="1400" dirty="0"/>
              <a:t> 분포를 한 눈에 비교할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85455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575B-C247-8766-32C0-AF11FAD77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A2B4A1D-D7C3-967D-564F-71A3D016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68" y="2402841"/>
            <a:ext cx="7134225" cy="4410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7BBF0-CD54-EA6E-F24D-2B3954E0399D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 시각화를 위한 주의할 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ACDFAE-1875-A5A9-D0CA-EDA3F375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34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8BFFB04F-EA12-1C46-11D0-62D3227BF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887" y="1255556"/>
            <a:ext cx="55467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514350" indent="-514350" algn="ctr" eaLnBrk="1" latinLnBrk="1" hangingPunct="1">
              <a:buAutoNum type="arabicPeriod"/>
              <a:defRPr/>
            </a:pPr>
            <a:r>
              <a:rPr kumimoji="0" lang="ko-KR" altLang="en-US" b="1" dirty="0">
                <a:solidFill>
                  <a:srgbClr val="0000FF"/>
                </a:solidFill>
                <a:latin typeface="+mj-ea"/>
                <a:ea typeface="+mj-ea"/>
              </a:rPr>
              <a:t>데이터의 정확성 확인</a:t>
            </a:r>
            <a:endParaRPr kumimoji="0" lang="en-US" altLang="ko-KR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algn="ctr" eaLnBrk="1" latinLnBrk="1" hangingPunct="1">
              <a:buAutoNum type="arabicPeriod"/>
              <a:defRPr/>
            </a:pPr>
            <a:r>
              <a:rPr kumimoji="0" lang="ko-KR" altLang="en-US" b="1" dirty="0">
                <a:solidFill>
                  <a:srgbClr val="0000FF"/>
                </a:solidFill>
                <a:latin typeface="+mj-ea"/>
                <a:ea typeface="+mj-ea"/>
              </a:rPr>
              <a:t>적절한 시각화 유형 선택</a:t>
            </a:r>
            <a:endParaRPr kumimoji="0" lang="en-US" altLang="ko-KR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algn="ctr" eaLnBrk="1" latinLnBrk="1" hangingPunct="1">
              <a:buAutoNum type="arabicPeriod"/>
              <a:defRPr/>
            </a:pPr>
            <a:r>
              <a:rPr kumimoji="0" lang="ko-KR" altLang="en-US" b="1" dirty="0">
                <a:solidFill>
                  <a:srgbClr val="0000FF"/>
                </a:solidFill>
                <a:latin typeface="+mj-ea"/>
                <a:ea typeface="+mj-ea"/>
              </a:rPr>
              <a:t>라벨 및 축 제목</a:t>
            </a:r>
            <a:endParaRPr kumimoji="0" lang="en-US" altLang="ko-KR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algn="ctr" eaLnBrk="1" latinLnBrk="1" hangingPunct="1">
              <a:buAutoNum type="arabicPeriod"/>
              <a:defRPr/>
            </a:pPr>
            <a:r>
              <a:rPr kumimoji="0" lang="ko-KR" altLang="en-US" b="1" dirty="0">
                <a:solidFill>
                  <a:srgbClr val="0000FF"/>
                </a:solidFill>
                <a:latin typeface="+mj-ea"/>
                <a:ea typeface="+mj-ea"/>
              </a:rPr>
              <a:t>색상 사용</a:t>
            </a:r>
            <a:endParaRPr kumimoji="0" lang="en-US" altLang="ko-KR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algn="ctr" eaLnBrk="1" latinLnBrk="1" hangingPunct="1">
              <a:buAutoNum type="arabicPeriod"/>
              <a:defRPr/>
            </a:pPr>
            <a:r>
              <a:rPr kumimoji="0" lang="ko-KR" altLang="en-US" b="1" dirty="0">
                <a:solidFill>
                  <a:srgbClr val="0000FF"/>
                </a:solidFill>
                <a:latin typeface="+mj-ea"/>
                <a:ea typeface="+mj-ea"/>
              </a:rPr>
              <a:t>일관성과 간결성</a:t>
            </a:r>
            <a:endParaRPr lang="ko-KR" altLang="en-US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99635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935A8A0-61E1-4B50-80DD-8576B7D1EFAD}"/>
              </a:ext>
            </a:extLst>
          </p:cNvPr>
          <p:cNvSpPr txBox="1">
            <a:spLocks/>
          </p:cNvSpPr>
          <p:nvPr/>
        </p:nvSpPr>
        <p:spPr>
          <a:xfrm>
            <a:off x="1009650" y="1673225"/>
            <a:ext cx="6781800" cy="1470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5467350" algn="l"/>
              </a:tabLst>
            </a:pPr>
            <a:r>
              <a:rPr lang="ko-KR" alt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한라대</a:t>
            </a:r>
            <a:r>
              <a: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ABCD_SW </a:t>
            </a:r>
            <a:r>
              <a: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기초</a:t>
            </a: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ABCD_B(</a:t>
            </a:r>
            <a:r>
              <a:rPr lang="ko-KR" alt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빅데이터분석</a:t>
            </a: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5467350" algn="l"/>
              </a:tabLst>
            </a:pPr>
            <a:endParaRPr lang="en-US" altLang="ko-K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4~5</a:t>
            </a:r>
            <a:r>
              <a: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차시 </a:t>
            </a:r>
            <a:endParaRPr lang="en-US" altLang="ko-K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467350" algn="l"/>
              </a:tabLst>
            </a:pPr>
            <a:r>
              <a:rPr lang="ko-KR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시각화 실습하기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875" y="5647275"/>
            <a:ext cx="3761772" cy="3231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소  속  </a:t>
            </a:r>
            <a:r>
              <a:rPr lang="en-US" altLang="ko-KR" sz="1500" b="1" spc="-150" dirty="0">
                <a:solidFill>
                  <a:schemeClr val="bg1"/>
                </a:solidFill>
                <a:latin typeface="+mj-ea"/>
                <a:ea typeface="+mj-ea"/>
              </a:rPr>
              <a:t>:  AI</a:t>
            </a:r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정보보안학과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4875" y="5985829"/>
            <a:ext cx="3761772" cy="3231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이  </a:t>
            </a:r>
            <a:r>
              <a:rPr lang="ko-KR" altLang="en-US" sz="1500" b="1" spc="-150" dirty="0" err="1">
                <a:solidFill>
                  <a:schemeClr val="bg1"/>
                </a:solidFill>
                <a:latin typeface="+mj-ea"/>
                <a:ea typeface="+mj-ea"/>
              </a:rPr>
              <a:t>름</a:t>
            </a:r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sz="1500" b="1" spc="-150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500" b="1" spc="-150" dirty="0">
                <a:solidFill>
                  <a:schemeClr val="bg1"/>
                </a:solidFill>
                <a:latin typeface="+mj-ea"/>
                <a:ea typeface="+mj-ea"/>
              </a:rPr>
              <a:t>이지연 교수</a:t>
            </a:r>
          </a:p>
        </p:txBody>
      </p:sp>
    </p:spTree>
    <p:extLst>
      <p:ext uri="{BB962C8B-B14F-4D97-AF65-F5344CB8AC3E}">
        <p14:creationId xmlns:p14="http://schemas.microsoft.com/office/powerpoint/2010/main" val="164884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5A8A0-61E1-4B50-80DD-8576B7D1EFAD}"/>
              </a:ext>
            </a:extLst>
          </p:cNvPr>
          <p:cNvSpPr txBox="1">
            <a:spLocks/>
          </p:cNvSpPr>
          <p:nvPr/>
        </p:nvSpPr>
        <p:spPr>
          <a:xfrm>
            <a:off x="1009650" y="1673226"/>
            <a:ext cx="2305050" cy="5651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04"/>
          <p:cNvSpPr>
            <a:spLocks noChangeArrowheads="1"/>
          </p:cNvSpPr>
          <p:nvPr/>
        </p:nvSpPr>
        <p:spPr bwMode="auto">
          <a:xfrm>
            <a:off x="4805363" y="1860491"/>
            <a:ext cx="32344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테이블로 정리하기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Rectangle 304"/>
          <p:cNvSpPr>
            <a:spLocks noChangeArrowheads="1"/>
          </p:cNvSpPr>
          <p:nvPr/>
        </p:nvSpPr>
        <p:spPr bwMode="auto">
          <a:xfrm>
            <a:off x="4805362" y="2371137"/>
            <a:ext cx="4053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막대 그래프 그리기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Rectangle 304"/>
          <p:cNvSpPr>
            <a:spLocks noChangeArrowheads="1"/>
          </p:cNvSpPr>
          <p:nvPr/>
        </p:nvSpPr>
        <p:spPr bwMode="auto">
          <a:xfrm>
            <a:off x="4805362" y="2881783"/>
            <a:ext cx="3461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꺽은선</a:t>
            </a: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그래프 그리기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Rectangle 304"/>
          <p:cNvSpPr>
            <a:spLocks noChangeArrowheads="1"/>
          </p:cNvSpPr>
          <p:nvPr/>
        </p:nvSpPr>
        <p:spPr bwMode="auto">
          <a:xfrm>
            <a:off x="4043363" y="1838266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0" name="Rectangle 304"/>
          <p:cNvSpPr>
            <a:spLocks noChangeArrowheads="1"/>
          </p:cNvSpPr>
          <p:nvPr/>
        </p:nvSpPr>
        <p:spPr bwMode="auto">
          <a:xfrm>
            <a:off x="4043363" y="2348912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1" name="Rectangle 304"/>
          <p:cNvSpPr>
            <a:spLocks noChangeArrowheads="1"/>
          </p:cNvSpPr>
          <p:nvPr/>
        </p:nvSpPr>
        <p:spPr bwMode="auto">
          <a:xfrm>
            <a:off x="4043363" y="2859558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3" name="Rectangle 304">
            <a:extLst>
              <a:ext uri="{FF2B5EF4-FFF2-40B4-BE49-F238E27FC236}">
                <a16:creationId xmlns:a16="http://schemas.microsoft.com/office/drawing/2014/main" id="{FBCF0915-AE34-D6CF-3D0F-59E461D35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363" y="3351563"/>
            <a:ext cx="32344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산점도</a:t>
            </a: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그리기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Rectangle 304">
            <a:extLst>
              <a:ext uri="{FF2B5EF4-FFF2-40B4-BE49-F238E27FC236}">
                <a16:creationId xmlns:a16="http://schemas.microsoft.com/office/drawing/2014/main" id="{14EE6328-6329-B8E3-553C-E7626A81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362" y="3862209"/>
            <a:ext cx="4053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원그래프 그리기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Rectangle 304">
            <a:extLst>
              <a:ext uri="{FF2B5EF4-FFF2-40B4-BE49-F238E27FC236}">
                <a16:creationId xmlns:a16="http://schemas.microsoft.com/office/drawing/2014/main" id="{5CCDBD2A-40E3-FF1C-FBCC-9C8714833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362" y="4372855"/>
            <a:ext cx="3461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히스토그램 그리기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Rectangle 304">
            <a:extLst>
              <a:ext uri="{FF2B5EF4-FFF2-40B4-BE49-F238E27FC236}">
                <a16:creationId xmlns:a16="http://schemas.microsoft.com/office/drawing/2014/main" id="{FC4801F8-0316-B35A-875E-E656235A9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363" y="3329338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" name="Rectangle 304">
            <a:extLst>
              <a:ext uri="{FF2B5EF4-FFF2-40B4-BE49-F238E27FC236}">
                <a16:creationId xmlns:a16="http://schemas.microsoft.com/office/drawing/2014/main" id="{E43D3481-3D8B-170C-FDC3-E2F746B57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363" y="3839984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14" name="Rectangle 304">
            <a:extLst>
              <a:ext uri="{FF2B5EF4-FFF2-40B4-BE49-F238E27FC236}">
                <a16:creationId xmlns:a16="http://schemas.microsoft.com/office/drawing/2014/main" id="{C681A6B5-A41C-A43F-E90F-2BB6E6C35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363" y="4350630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15" name="Rectangle 304">
            <a:extLst>
              <a:ext uri="{FF2B5EF4-FFF2-40B4-BE49-F238E27FC236}">
                <a16:creationId xmlns:a16="http://schemas.microsoft.com/office/drawing/2014/main" id="{35D1DEF8-1755-55FB-C0A1-90D32D5E4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362" y="4851188"/>
            <a:ext cx="3461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상자그림 그리기</a:t>
            </a:r>
            <a:endParaRPr kumimoji="0"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Rectangle 304">
            <a:extLst>
              <a:ext uri="{FF2B5EF4-FFF2-40B4-BE49-F238E27FC236}">
                <a16:creationId xmlns:a16="http://schemas.microsoft.com/office/drawing/2014/main" id="{463CD209-67D1-58F2-C9B5-BE82CF4C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363" y="4828963"/>
            <a:ext cx="102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000" b="1" dirty="0">
                <a:solidFill>
                  <a:srgbClr val="00ADE5"/>
                </a:solidFill>
                <a:latin typeface="+mj-ea"/>
                <a:ea typeface="+mj-ea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80712270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6470-B4BE-3D2B-5260-3B00EF27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C91648-9CD4-5445-181A-AD17F4E8B7CA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1.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테이블로 데이터 정리하기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210C01-49F8-AC14-C6EE-EB10FF58F4F4}"/>
              </a:ext>
            </a:extLst>
          </p:cNvPr>
          <p:cNvSpPr txBox="1"/>
          <p:nvPr/>
        </p:nvSpPr>
        <p:spPr>
          <a:xfrm>
            <a:off x="335801" y="1166840"/>
            <a:ext cx="8472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스마트폰 지점에서 스마트폰 색상에 대한 선호도를 조사하기 위해 소비자 </a:t>
            </a:r>
            <a:r>
              <a:rPr lang="en-US" altLang="ko-KR" dirty="0"/>
              <a:t>100</a:t>
            </a:r>
            <a:r>
              <a:rPr lang="ko-KR" altLang="en-US" dirty="0"/>
              <a:t>명을 설문조사를 진행하였다</a:t>
            </a:r>
            <a:r>
              <a:rPr lang="en-US" altLang="ko-KR" dirty="0"/>
              <a:t>. </a:t>
            </a:r>
            <a:r>
              <a:rPr lang="ko-KR" altLang="en-US" dirty="0"/>
              <a:t>소비자 </a:t>
            </a:r>
            <a:r>
              <a:rPr lang="en-US" altLang="ko-KR" dirty="0"/>
              <a:t>100</a:t>
            </a:r>
            <a:r>
              <a:rPr lang="ko-KR" altLang="en-US" dirty="0"/>
              <a:t>명에 대한 선호하는 색상에 남녀로 구별하여 스티커를 붙이도록 하였다</a:t>
            </a:r>
            <a:r>
              <a:rPr lang="en-US" altLang="ko-KR" dirty="0"/>
              <a:t>. </a:t>
            </a:r>
            <a:r>
              <a:rPr lang="ko-KR" altLang="en-US" dirty="0"/>
              <a:t>아래 스티커 자료를 테이블로 정리해 보자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B36C3D12-D952-9233-0CCC-97790EC5CC21}"/>
              </a:ext>
            </a:extLst>
          </p:cNvPr>
          <p:cNvSpPr/>
          <p:nvPr/>
        </p:nvSpPr>
        <p:spPr>
          <a:xfrm>
            <a:off x="802257" y="2467155"/>
            <a:ext cx="3657600" cy="3674853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88C5B114-7E2E-E0EB-260F-72C8687B30BD}"/>
              </a:ext>
            </a:extLst>
          </p:cNvPr>
          <p:cNvSpPr/>
          <p:nvPr/>
        </p:nvSpPr>
        <p:spPr>
          <a:xfrm>
            <a:off x="4684145" y="2467154"/>
            <a:ext cx="3847380" cy="3674853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086425C-A0D4-EAA4-E9BE-3CC5FB026128}"/>
              </a:ext>
            </a:extLst>
          </p:cNvPr>
          <p:cNvSpPr/>
          <p:nvPr/>
        </p:nvSpPr>
        <p:spPr>
          <a:xfrm>
            <a:off x="5676180" y="2990015"/>
            <a:ext cx="241541" cy="23626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AC41F22-A323-190C-738B-C5F4F82279DD}"/>
              </a:ext>
            </a:extLst>
          </p:cNvPr>
          <p:cNvSpPr/>
          <p:nvPr/>
        </p:nvSpPr>
        <p:spPr>
          <a:xfrm>
            <a:off x="5828581" y="3323134"/>
            <a:ext cx="241541" cy="23626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A853162E-A7D2-6BCB-D476-F0D9C306E998}"/>
              </a:ext>
            </a:extLst>
          </p:cNvPr>
          <p:cNvSpPr/>
          <p:nvPr/>
        </p:nvSpPr>
        <p:spPr>
          <a:xfrm>
            <a:off x="5319622" y="3887599"/>
            <a:ext cx="241541" cy="23626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D4306E09-7AD1-C272-7649-DCDC1B379C80}"/>
              </a:ext>
            </a:extLst>
          </p:cNvPr>
          <p:cNvSpPr/>
          <p:nvPr/>
        </p:nvSpPr>
        <p:spPr>
          <a:xfrm>
            <a:off x="6196639" y="3766590"/>
            <a:ext cx="241541" cy="23626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550DA71B-C4B9-F6BB-999A-738A212437D3}"/>
              </a:ext>
            </a:extLst>
          </p:cNvPr>
          <p:cNvSpPr/>
          <p:nvPr/>
        </p:nvSpPr>
        <p:spPr>
          <a:xfrm>
            <a:off x="6496496" y="3363350"/>
            <a:ext cx="241541" cy="23626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4414D5E-1E05-0A79-76F4-4B118ACF7433}"/>
              </a:ext>
            </a:extLst>
          </p:cNvPr>
          <p:cNvSpPr/>
          <p:nvPr/>
        </p:nvSpPr>
        <p:spPr>
          <a:xfrm>
            <a:off x="6893940" y="4002101"/>
            <a:ext cx="241541" cy="23626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D4D3AF8-4814-B349-A4C6-EDC65C8A416D}"/>
              </a:ext>
            </a:extLst>
          </p:cNvPr>
          <p:cNvSpPr/>
          <p:nvPr/>
        </p:nvSpPr>
        <p:spPr>
          <a:xfrm>
            <a:off x="6035616" y="4238365"/>
            <a:ext cx="241541" cy="23626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4AA7EC0-686A-84C2-C6E4-DCB40BC8102B}"/>
              </a:ext>
            </a:extLst>
          </p:cNvPr>
          <p:cNvSpPr/>
          <p:nvPr/>
        </p:nvSpPr>
        <p:spPr>
          <a:xfrm>
            <a:off x="7014711" y="3515751"/>
            <a:ext cx="241541" cy="23626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3B9EDE25-4C6A-E412-242D-4D989B14DD47}"/>
              </a:ext>
            </a:extLst>
          </p:cNvPr>
          <p:cNvSpPr/>
          <p:nvPr/>
        </p:nvSpPr>
        <p:spPr>
          <a:xfrm>
            <a:off x="6438180" y="2885627"/>
            <a:ext cx="241541" cy="23626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19EC60DC-2658-C90F-4730-05EB96EE5650}"/>
              </a:ext>
            </a:extLst>
          </p:cNvPr>
          <p:cNvSpPr/>
          <p:nvPr/>
        </p:nvSpPr>
        <p:spPr>
          <a:xfrm>
            <a:off x="1247954" y="3310868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98156D19-83DE-ABD7-FC0C-C0FBB9C1110C}"/>
              </a:ext>
            </a:extLst>
          </p:cNvPr>
          <p:cNvSpPr/>
          <p:nvPr/>
        </p:nvSpPr>
        <p:spPr>
          <a:xfrm>
            <a:off x="1244356" y="3649949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3928DFB-EE4B-7F5A-3B62-2BB70814E946}"/>
              </a:ext>
            </a:extLst>
          </p:cNvPr>
          <p:cNvSpPr/>
          <p:nvPr/>
        </p:nvSpPr>
        <p:spPr>
          <a:xfrm>
            <a:off x="1883119" y="3023321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EC71239-CD59-E38E-78F2-DE1B635C2F45}"/>
              </a:ext>
            </a:extLst>
          </p:cNvPr>
          <p:cNvSpPr/>
          <p:nvPr/>
        </p:nvSpPr>
        <p:spPr>
          <a:xfrm>
            <a:off x="1442044" y="3989031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D422F4F-2FB2-7EAA-4AFA-57E4F9B07583}"/>
              </a:ext>
            </a:extLst>
          </p:cNvPr>
          <p:cNvSpPr/>
          <p:nvPr/>
        </p:nvSpPr>
        <p:spPr>
          <a:xfrm>
            <a:off x="2237117" y="3345136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ACD482AC-86F1-9638-CD40-46BB4C61A9F9}"/>
              </a:ext>
            </a:extLst>
          </p:cNvPr>
          <p:cNvSpPr/>
          <p:nvPr/>
        </p:nvSpPr>
        <p:spPr>
          <a:xfrm>
            <a:off x="1952353" y="3558883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FF60A6B0-D984-2F34-A4ED-30BF7A648140}"/>
              </a:ext>
            </a:extLst>
          </p:cNvPr>
          <p:cNvSpPr/>
          <p:nvPr/>
        </p:nvSpPr>
        <p:spPr>
          <a:xfrm>
            <a:off x="1818439" y="3977569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338C6659-77C3-9A64-E6D7-8D149EF3BFB8}"/>
              </a:ext>
            </a:extLst>
          </p:cNvPr>
          <p:cNvSpPr/>
          <p:nvPr/>
        </p:nvSpPr>
        <p:spPr>
          <a:xfrm>
            <a:off x="1653054" y="3607188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19BD8F1-291F-5349-45C1-75BEF2C260AF}"/>
              </a:ext>
            </a:extLst>
          </p:cNvPr>
          <p:cNvSpPr/>
          <p:nvPr/>
        </p:nvSpPr>
        <p:spPr>
          <a:xfrm>
            <a:off x="2225875" y="3062986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49CB356D-A8A8-749D-0278-C4CF591D8947}"/>
              </a:ext>
            </a:extLst>
          </p:cNvPr>
          <p:cNvSpPr/>
          <p:nvPr/>
        </p:nvSpPr>
        <p:spPr>
          <a:xfrm>
            <a:off x="2136180" y="4145846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8E9D61E6-5BDC-3B32-D242-4D722F3BA251}"/>
              </a:ext>
            </a:extLst>
          </p:cNvPr>
          <p:cNvSpPr/>
          <p:nvPr/>
        </p:nvSpPr>
        <p:spPr>
          <a:xfrm>
            <a:off x="1597855" y="3181118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EA477B0B-97D0-2460-BC74-1BA9B33F1BEE}"/>
              </a:ext>
            </a:extLst>
          </p:cNvPr>
          <p:cNvSpPr/>
          <p:nvPr/>
        </p:nvSpPr>
        <p:spPr>
          <a:xfrm>
            <a:off x="2549784" y="3489056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4BC94C1F-F630-D51D-BEA5-60195299AEBC}"/>
              </a:ext>
            </a:extLst>
          </p:cNvPr>
          <p:cNvSpPr/>
          <p:nvPr/>
        </p:nvSpPr>
        <p:spPr>
          <a:xfrm>
            <a:off x="2197845" y="3649949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061BEF2-1933-E4B1-7501-D6A3092BCFDD}"/>
              </a:ext>
            </a:extLst>
          </p:cNvPr>
          <p:cNvSpPr/>
          <p:nvPr/>
        </p:nvSpPr>
        <p:spPr>
          <a:xfrm>
            <a:off x="2425727" y="3826624"/>
            <a:ext cx="241541" cy="236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6F746C-19BB-6497-F38D-45F23DFC98AA}"/>
              </a:ext>
            </a:extLst>
          </p:cNvPr>
          <p:cNvSpPr txBox="1"/>
          <p:nvPr/>
        </p:nvSpPr>
        <p:spPr>
          <a:xfrm>
            <a:off x="1278148" y="2580232"/>
            <a:ext cx="41549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05953A-4B71-E6B7-4E6E-E3FE5C52DC16}"/>
              </a:ext>
            </a:extLst>
          </p:cNvPr>
          <p:cNvSpPr txBox="1"/>
          <p:nvPr/>
        </p:nvSpPr>
        <p:spPr>
          <a:xfrm>
            <a:off x="5219715" y="2525961"/>
            <a:ext cx="41549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여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D1B8F1E0-52DF-6079-517E-889C33E66466}"/>
              </a:ext>
            </a:extLst>
          </p:cNvPr>
          <p:cNvSpPr/>
          <p:nvPr/>
        </p:nvSpPr>
        <p:spPr>
          <a:xfrm>
            <a:off x="2405460" y="2812961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CC023578-3272-B607-3BD1-F05D29F48AB1}"/>
              </a:ext>
            </a:extLst>
          </p:cNvPr>
          <p:cNvSpPr/>
          <p:nvPr/>
        </p:nvSpPr>
        <p:spPr>
          <a:xfrm>
            <a:off x="2710259" y="2799784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6B018678-B3B6-2164-51D3-1FCFCD964416}"/>
              </a:ext>
            </a:extLst>
          </p:cNvPr>
          <p:cNvSpPr/>
          <p:nvPr/>
        </p:nvSpPr>
        <p:spPr>
          <a:xfrm>
            <a:off x="3089813" y="2893738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0D33568F-BFC6-A4BF-FCAF-1BF2C2FF3261}"/>
              </a:ext>
            </a:extLst>
          </p:cNvPr>
          <p:cNvSpPr/>
          <p:nvPr/>
        </p:nvSpPr>
        <p:spPr>
          <a:xfrm>
            <a:off x="3310791" y="3106975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50CD8EAB-2D6A-9D3D-BC4D-598D50964ACF}"/>
              </a:ext>
            </a:extLst>
          </p:cNvPr>
          <p:cNvSpPr/>
          <p:nvPr/>
        </p:nvSpPr>
        <p:spPr>
          <a:xfrm>
            <a:off x="3073880" y="3197536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CB0CE793-0101-AC2D-CF93-EF2A6F4F684E}"/>
              </a:ext>
            </a:extLst>
          </p:cNvPr>
          <p:cNvSpPr/>
          <p:nvPr/>
        </p:nvSpPr>
        <p:spPr>
          <a:xfrm>
            <a:off x="3418256" y="2668512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B2391D8E-E34B-6626-D47D-5ED22E5DC0EB}"/>
              </a:ext>
            </a:extLst>
          </p:cNvPr>
          <p:cNvSpPr/>
          <p:nvPr/>
        </p:nvSpPr>
        <p:spPr>
          <a:xfrm>
            <a:off x="3418256" y="3487171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621C701D-A2CC-A1EE-C719-260323FC8F21}"/>
              </a:ext>
            </a:extLst>
          </p:cNvPr>
          <p:cNvSpPr/>
          <p:nvPr/>
        </p:nvSpPr>
        <p:spPr>
          <a:xfrm>
            <a:off x="3661106" y="3042459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5E5A8A52-CDCE-DB04-F489-144159B06887}"/>
              </a:ext>
            </a:extLst>
          </p:cNvPr>
          <p:cNvSpPr/>
          <p:nvPr/>
        </p:nvSpPr>
        <p:spPr>
          <a:xfrm>
            <a:off x="3730923" y="3514180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36ACC46A-A69C-40D1-1E53-91E5628EC9F4}"/>
              </a:ext>
            </a:extLst>
          </p:cNvPr>
          <p:cNvSpPr/>
          <p:nvPr/>
        </p:nvSpPr>
        <p:spPr>
          <a:xfrm>
            <a:off x="3470694" y="3729157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74C2E216-E249-9E0D-1B74-748AD4C183C3}"/>
              </a:ext>
            </a:extLst>
          </p:cNvPr>
          <p:cNvSpPr/>
          <p:nvPr/>
        </p:nvSpPr>
        <p:spPr>
          <a:xfrm>
            <a:off x="2550759" y="3043445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D6768F09-ABE8-461C-E307-2A939739D362}"/>
              </a:ext>
            </a:extLst>
          </p:cNvPr>
          <p:cNvSpPr/>
          <p:nvPr/>
        </p:nvSpPr>
        <p:spPr>
          <a:xfrm>
            <a:off x="2995905" y="2615937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8DC5E5A7-F2C5-C219-B627-7A1DDE070813}"/>
              </a:ext>
            </a:extLst>
          </p:cNvPr>
          <p:cNvSpPr/>
          <p:nvPr/>
        </p:nvSpPr>
        <p:spPr>
          <a:xfrm>
            <a:off x="3922145" y="3160591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EDE77742-18FF-AD1F-244C-2332DB0FF6D4}"/>
              </a:ext>
            </a:extLst>
          </p:cNvPr>
          <p:cNvSpPr/>
          <p:nvPr/>
        </p:nvSpPr>
        <p:spPr>
          <a:xfrm>
            <a:off x="7361917" y="2753751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8C08F7E8-2406-6B89-3405-53AE503F1033}"/>
              </a:ext>
            </a:extLst>
          </p:cNvPr>
          <p:cNvSpPr/>
          <p:nvPr/>
        </p:nvSpPr>
        <p:spPr>
          <a:xfrm>
            <a:off x="7671756" y="2753751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6702D516-7AA6-ADA7-78AA-616F41578020}"/>
              </a:ext>
            </a:extLst>
          </p:cNvPr>
          <p:cNvSpPr/>
          <p:nvPr/>
        </p:nvSpPr>
        <p:spPr>
          <a:xfrm>
            <a:off x="7964695" y="2956472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23E9B1A1-63D7-6C83-9CF3-3827C6AB502F}"/>
              </a:ext>
            </a:extLst>
          </p:cNvPr>
          <p:cNvSpPr/>
          <p:nvPr/>
        </p:nvSpPr>
        <p:spPr>
          <a:xfrm>
            <a:off x="7738248" y="3197536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475CF768-3761-91F7-A387-2215FA0D70CF}"/>
              </a:ext>
            </a:extLst>
          </p:cNvPr>
          <p:cNvSpPr/>
          <p:nvPr/>
        </p:nvSpPr>
        <p:spPr>
          <a:xfrm>
            <a:off x="6990264" y="3205002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4D7F329E-FFB4-4874-8BCF-8B498A23B370}"/>
              </a:ext>
            </a:extLst>
          </p:cNvPr>
          <p:cNvSpPr/>
          <p:nvPr/>
        </p:nvSpPr>
        <p:spPr>
          <a:xfrm>
            <a:off x="7930548" y="3405836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1A2AA26D-03A2-FE65-7758-B0CB8336BFE6}"/>
              </a:ext>
            </a:extLst>
          </p:cNvPr>
          <p:cNvSpPr/>
          <p:nvPr/>
        </p:nvSpPr>
        <p:spPr>
          <a:xfrm>
            <a:off x="7913297" y="3711360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672C5F5B-B259-0C99-3378-9E7C40FEC8E5}"/>
              </a:ext>
            </a:extLst>
          </p:cNvPr>
          <p:cNvSpPr/>
          <p:nvPr/>
        </p:nvSpPr>
        <p:spPr>
          <a:xfrm>
            <a:off x="7211681" y="3977569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56FF7180-9370-B0A7-74BA-B704FE3208EC}"/>
              </a:ext>
            </a:extLst>
          </p:cNvPr>
          <p:cNvSpPr/>
          <p:nvPr/>
        </p:nvSpPr>
        <p:spPr>
          <a:xfrm>
            <a:off x="7196616" y="4381539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74C46B39-00B3-8282-99E2-31A467452D8D}"/>
              </a:ext>
            </a:extLst>
          </p:cNvPr>
          <p:cNvSpPr/>
          <p:nvPr/>
        </p:nvSpPr>
        <p:spPr>
          <a:xfrm>
            <a:off x="7438157" y="2997532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4FFA61A4-05D9-435D-3678-27AB65283DBF}"/>
              </a:ext>
            </a:extLst>
          </p:cNvPr>
          <p:cNvSpPr/>
          <p:nvPr/>
        </p:nvSpPr>
        <p:spPr>
          <a:xfrm>
            <a:off x="6941385" y="2931093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C97645F3-27D0-A556-D0EA-5524F47737A4}"/>
              </a:ext>
            </a:extLst>
          </p:cNvPr>
          <p:cNvSpPr/>
          <p:nvPr/>
        </p:nvSpPr>
        <p:spPr>
          <a:xfrm>
            <a:off x="7445309" y="3286874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A71D6AEC-2104-5C75-1DDF-834F3EC30074}"/>
              </a:ext>
            </a:extLst>
          </p:cNvPr>
          <p:cNvSpPr/>
          <p:nvPr/>
        </p:nvSpPr>
        <p:spPr>
          <a:xfrm>
            <a:off x="7420870" y="3558883"/>
            <a:ext cx="241541" cy="236264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E2588584-2C49-0575-BCE9-9E710EBEDEB7}"/>
              </a:ext>
            </a:extLst>
          </p:cNvPr>
          <p:cNvSpPr/>
          <p:nvPr/>
        </p:nvSpPr>
        <p:spPr>
          <a:xfrm>
            <a:off x="996663" y="4291354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1A9A7172-04A9-49DC-FDC1-382C3CADA317}"/>
              </a:ext>
            </a:extLst>
          </p:cNvPr>
          <p:cNvSpPr/>
          <p:nvPr/>
        </p:nvSpPr>
        <p:spPr>
          <a:xfrm>
            <a:off x="1311841" y="4322359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F3F92241-F1B3-212D-EDFC-AD9F040EF145}"/>
              </a:ext>
            </a:extLst>
          </p:cNvPr>
          <p:cNvSpPr/>
          <p:nvPr/>
        </p:nvSpPr>
        <p:spPr>
          <a:xfrm>
            <a:off x="1301463" y="4596154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C4E95214-7ADC-3232-259D-87FB650BE4E6}"/>
              </a:ext>
            </a:extLst>
          </p:cNvPr>
          <p:cNvSpPr/>
          <p:nvPr/>
        </p:nvSpPr>
        <p:spPr>
          <a:xfrm>
            <a:off x="1566363" y="4499671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769B046E-2E2A-BC03-32F2-56EBBA77EC21}"/>
              </a:ext>
            </a:extLst>
          </p:cNvPr>
          <p:cNvSpPr/>
          <p:nvPr/>
        </p:nvSpPr>
        <p:spPr>
          <a:xfrm>
            <a:off x="1606263" y="4900954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B334EA8F-1C58-18BF-8A65-D4C8CD476964}"/>
              </a:ext>
            </a:extLst>
          </p:cNvPr>
          <p:cNvSpPr/>
          <p:nvPr/>
        </p:nvSpPr>
        <p:spPr>
          <a:xfrm>
            <a:off x="1392350" y="5132330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DDBC501F-9138-69BA-0D5F-C0824680077B}"/>
              </a:ext>
            </a:extLst>
          </p:cNvPr>
          <p:cNvSpPr/>
          <p:nvPr/>
        </p:nvSpPr>
        <p:spPr>
          <a:xfrm>
            <a:off x="1447796" y="5606007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71256373-6C22-EF2B-0A97-1D849D33FA54}"/>
              </a:ext>
            </a:extLst>
          </p:cNvPr>
          <p:cNvSpPr/>
          <p:nvPr/>
        </p:nvSpPr>
        <p:spPr>
          <a:xfrm>
            <a:off x="875892" y="4664690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C49AA885-E7D3-CC91-FC8D-05B70A9F20C6}"/>
              </a:ext>
            </a:extLst>
          </p:cNvPr>
          <p:cNvSpPr/>
          <p:nvPr/>
        </p:nvSpPr>
        <p:spPr>
          <a:xfrm>
            <a:off x="1839800" y="5395685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6205AAA4-71C3-D356-0841-F9BF1EF6F7D7}"/>
              </a:ext>
            </a:extLst>
          </p:cNvPr>
          <p:cNvSpPr/>
          <p:nvPr/>
        </p:nvSpPr>
        <p:spPr>
          <a:xfrm>
            <a:off x="1874553" y="5089086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751E0B1C-9209-44A1-25BE-A694D7CC9C7B}"/>
              </a:ext>
            </a:extLst>
          </p:cNvPr>
          <p:cNvSpPr/>
          <p:nvPr/>
        </p:nvSpPr>
        <p:spPr>
          <a:xfrm>
            <a:off x="910147" y="5030926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52DEF94A-1C6E-0316-9452-C7611094F047}"/>
              </a:ext>
            </a:extLst>
          </p:cNvPr>
          <p:cNvSpPr/>
          <p:nvPr/>
        </p:nvSpPr>
        <p:spPr>
          <a:xfrm>
            <a:off x="2393110" y="5147057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256090D1-79B5-95C8-6755-FA21DFD19194}"/>
              </a:ext>
            </a:extLst>
          </p:cNvPr>
          <p:cNvSpPr/>
          <p:nvPr/>
        </p:nvSpPr>
        <p:spPr>
          <a:xfrm>
            <a:off x="1826554" y="5768846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A9B94050-103E-0044-B928-BA174FE7508F}"/>
              </a:ext>
            </a:extLst>
          </p:cNvPr>
          <p:cNvSpPr/>
          <p:nvPr/>
        </p:nvSpPr>
        <p:spPr>
          <a:xfrm>
            <a:off x="1258018" y="4896066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74F514C0-A678-E095-C960-65ECA17431EE}"/>
              </a:ext>
            </a:extLst>
          </p:cNvPr>
          <p:cNvSpPr/>
          <p:nvPr/>
        </p:nvSpPr>
        <p:spPr>
          <a:xfrm>
            <a:off x="2198118" y="5750081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9D7A8370-650C-8397-8E15-CE371C868CF5}"/>
              </a:ext>
            </a:extLst>
          </p:cNvPr>
          <p:cNvSpPr/>
          <p:nvPr/>
        </p:nvSpPr>
        <p:spPr>
          <a:xfrm>
            <a:off x="2601304" y="5657395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6840696C-DFE6-7FDA-0334-2E6797AD390B}"/>
              </a:ext>
            </a:extLst>
          </p:cNvPr>
          <p:cNvSpPr/>
          <p:nvPr/>
        </p:nvSpPr>
        <p:spPr>
          <a:xfrm>
            <a:off x="1127183" y="5271840"/>
            <a:ext cx="241541" cy="236264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CB50FFC4-18D7-DE5C-F5D8-37E4BC8AADCC}"/>
              </a:ext>
            </a:extLst>
          </p:cNvPr>
          <p:cNvSpPr/>
          <p:nvPr/>
        </p:nvSpPr>
        <p:spPr>
          <a:xfrm>
            <a:off x="5029201" y="4471311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F8BBE529-9620-B3D5-13F1-CCCC379F16DB}"/>
              </a:ext>
            </a:extLst>
          </p:cNvPr>
          <p:cNvSpPr/>
          <p:nvPr/>
        </p:nvSpPr>
        <p:spPr>
          <a:xfrm>
            <a:off x="5362759" y="4664690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EEEFD847-CEE5-AB27-17BC-AA2379A7DAB3}"/>
              </a:ext>
            </a:extLst>
          </p:cNvPr>
          <p:cNvSpPr/>
          <p:nvPr/>
        </p:nvSpPr>
        <p:spPr>
          <a:xfrm>
            <a:off x="5073782" y="4894243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12F5921C-689F-9E71-48DB-D94248BE915C}"/>
              </a:ext>
            </a:extLst>
          </p:cNvPr>
          <p:cNvSpPr/>
          <p:nvPr/>
        </p:nvSpPr>
        <p:spPr>
          <a:xfrm>
            <a:off x="5578420" y="4953891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id="{F703A105-53E8-865B-39A9-134A27C7CF2C}"/>
              </a:ext>
            </a:extLst>
          </p:cNvPr>
          <p:cNvSpPr/>
          <p:nvPr/>
        </p:nvSpPr>
        <p:spPr>
          <a:xfrm>
            <a:off x="5302371" y="5207218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E0EB6A83-96BB-13B2-DD1D-46CA1734A591}"/>
              </a:ext>
            </a:extLst>
          </p:cNvPr>
          <p:cNvSpPr/>
          <p:nvPr/>
        </p:nvSpPr>
        <p:spPr>
          <a:xfrm>
            <a:off x="5750945" y="5469575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277CDFC7-DC0F-EEB0-43D8-1A21B6728635}"/>
              </a:ext>
            </a:extLst>
          </p:cNvPr>
          <p:cNvSpPr/>
          <p:nvPr/>
        </p:nvSpPr>
        <p:spPr>
          <a:xfrm>
            <a:off x="5917721" y="4794662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67726B8B-CA54-CF34-D352-2847BF5B2D40}"/>
              </a:ext>
            </a:extLst>
          </p:cNvPr>
          <p:cNvSpPr/>
          <p:nvPr/>
        </p:nvSpPr>
        <p:spPr>
          <a:xfrm>
            <a:off x="6075868" y="5462422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A9815B48-7EEF-467D-E877-D8FA8564DD35}"/>
              </a:ext>
            </a:extLst>
          </p:cNvPr>
          <p:cNvSpPr/>
          <p:nvPr/>
        </p:nvSpPr>
        <p:spPr>
          <a:xfrm>
            <a:off x="5411633" y="5573028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EF9BC139-F82D-0C8D-A07F-F3828CFFEB9F}"/>
              </a:ext>
            </a:extLst>
          </p:cNvPr>
          <p:cNvSpPr/>
          <p:nvPr/>
        </p:nvSpPr>
        <p:spPr>
          <a:xfrm>
            <a:off x="5955098" y="5783766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순서도: 연결자 87">
            <a:extLst>
              <a:ext uri="{FF2B5EF4-FFF2-40B4-BE49-F238E27FC236}">
                <a16:creationId xmlns:a16="http://schemas.microsoft.com/office/drawing/2014/main" id="{D810D221-1699-425D-66CB-3D91687C894F}"/>
              </a:ext>
            </a:extLst>
          </p:cNvPr>
          <p:cNvSpPr/>
          <p:nvPr/>
        </p:nvSpPr>
        <p:spPr>
          <a:xfrm>
            <a:off x="6090257" y="5147057"/>
            <a:ext cx="241541" cy="236264"/>
          </a:xfrm>
          <a:prstGeom prst="flowChartConnector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CF78A808-7348-0524-AF9D-4B9BA86D9907}"/>
              </a:ext>
            </a:extLst>
          </p:cNvPr>
          <p:cNvSpPr/>
          <p:nvPr/>
        </p:nvSpPr>
        <p:spPr>
          <a:xfrm>
            <a:off x="6564118" y="4705498"/>
            <a:ext cx="241541" cy="236264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id="{5691B0AF-4398-6BD1-F24F-5AD67AF29C67}"/>
              </a:ext>
            </a:extLst>
          </p:cNvPr>
          <p:cNvSpPr/>
          <p:nvPr/>
        </p:nvSpPr>
        <p:spPr>
          <a:xfrm>
            <a:off x="6527319" y="5030926"/>
            <a:ext cx="241541" cy="236264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순서도: 연결자 90">
            <a:extLst>
              <a:ext uri="{FF2B5EF4-FFF2-40B4-BE49-F238E27FC236}">
                <a16:creationId xmlns:a16="http://schemas.microsoft.com/office/drawing/2014/main" id="{118B3D26-7600-6651-A17E-6C47071C33AB}"/>
              </a:ext>
            </a:extLst>
          </p:cNvPr>
          <p:cNvSpPr/>
          <p:nvPr/>
        </p:nvSpPr>
        <p:spPr>
          <a:xfrm>
            <a:off x="6971575" y="4873684"/>
            <a:ext cx="241541" cy="236264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순서도: 연결자 91">
            <a:extLst>
              <a:ext uri="{FF2B5EF4-FFF2-40B4-BE49-F238E27FC236}">
                <a16:creationId xmlns:a16="http://schemas.microsoft.com/office/drawing/2014/main" id="{5BBB2672-A6CC-52FF-DDBB-D15CAEA73D59}"/>
              </a:ext>
            </a:extLst>
          </p:cNvPr>
          <p:cNvSpPr/>
          <p:nvPr/>
        </p:nvSpPr>
        <p:spPr>
          <a:xfrm>
            <a:off x="7014710" y="5343882"/>
            <a:ext cx="241541" cy="236264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순서도: 연결자 92">
            <a:extLst>
              <a:ext uri="{FF2B5EF4-FFF2-40B4-BE49-F238E27FC236}">
                <a16:creationId xmlns:a16="http://schemas.microsoft.com/office/drawing/2014/main" id="{2CF1DEEC-CD14-7721-662F-740B74B3ADD7}"/>
              </a:ext>
            </a:extLst>
          </p:cNvPr>
          <p:cNvSpPr/>
          <p:nvPr/>
        </p:nvSpPr>
        <p:spPr>
          <a:xfrm>
            <a:off x="6558948" y="5443482"/>
            <a:ext cx="241541" cy="236264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순서도: 연결자 93">
            <a:extLst>
              <a:ext uri="{FF2B5EF4-FFF2-40B4-BE49-F238E27FC236}">
                <a16:creationId xmlns:a16="http://schemas.microsoft.com/office/drawing/2014/main" id="{F73476AA-5480-68F7-6FF2-60E4FEDF8A9A}"/>
              </a:ext>
            </a:extLst>
          </p:cNvPr>
          <p:cNvSpPr/>
          <p:nvPr/>
        </p:nvSpPr>
        <p:spPr>
          <a:xfrm>
            <a:off x="7516146" y="4545070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순서도: 연결자 94">
            <a:extLst>
              <a:ext uri="{FF2B5EF4-FFF2-40B4-BE49-F238E27FC236}">
                <a16:creationId xmlns:a16="http://schemas.microsoft.com/office/drawing/2014/main" id="{936BE9CB-6280-E705-FFEC-46C6FF7D6351}"/>
              </a:ext>
            </a:extLst>
          </p:cNvPr>
          <p:cNvSpPr/>
          <p:nvPr/>
        </p:nvSpPr>
        <p:spPr>
          <a:xfrm>
            <a:off x="7361917" y="4739671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순서도: 연결자 95">
            <a:extLst>
              <a:ext uri="{FF2B5EF4-FFF2-40B4-BE49-F238E27FC236}">
                <a16:creationId xmlns:a16="http://schemas.microsoft.com/office/drawing/2014/main" id="{657F7D84-D92F-DDF9-299D-D3CF84D73586}"/>
              </a:ext>
            </a:extLst>
          </p:cNvPr>
          <p:cNvSpPr/>
          <p:nvPr/>
        </p:nvSpPr>
        <p:spPr>
          <a:xfrm>
            <a:off x="7686224" y="4114579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순서도: 연결자 96">
            <a:extLst>
              <a:ext uri="{FF2B5EF4-FFF2-40B4-BE49-F238E27FC236}">
                <a16:creationId xmlns:a16="http://schemas.microsoft.com/office/drawing/2014/main" id="{3142AF44-D240-6BD8-1AEA-5D427CBD5AB2}"/>
              </a:ext>
            </a:extLst>
          </p:cNvPr>
          <p:cNvSpPr/>
          <p:nvPr/>
        </p:nvSpPr>
        <p:spPr>
          <a:xfrm>
            <a:off x="7421230" y="5095461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순서도: 연결자 97">
            <a:extLst>
              <a:ext uri="{FF2B5EF4-FFF2-40B4-BE49-F238E27FC236}">
                <a16:creationId xmlns:a16="http://schemas.microsoft.com/office/drawing/2014/main" id="{E33FCEC7-FFF2-4752-D6A8-6CA467CEACE8}"/>
              </a:ext>
            </a:extLst>
          </p:cNvPr>
          <p:cNvSpPr/>
          <p:nvPr/>
        </p:nvSpPr>
        <p:spPr>
          <a:xfrm>
            <a:off x="7671755" y="5573028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순서도: 연결자 98">
            <a:extLst>
              <a:ext uri="{FF2B5EF4-FFF2-40B4-BE49-F238E27FC236}">
                <a16:creationId xmlns:a16="http://schemas.microsoft.com/office/drawing/2014/main" id="{B61F46DA-FFE4-DAC9-58B6-563D2BC76A2B}"/>
              </a:ext>
            </a:extLst>
          </p:cNvPr>
          <p:cNvSpPr/>
          <p:nvPr/>
        </p:nvSpPr>
        <p:spPr>
          <a:xfrm>
            <a:off x="8146565" y="4095021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순서도: 연결자 99">
            <a:extLst>
              <a:ext uri="{FF2B5EF4-FFF2-40B4-BE49-F238E27FC236}">
                <a16:creationId xmlns:a16="http://schemas.microsoft.com/office/drawing/2014/main" id="{501A1A37-90D3-85C2-8F94-D9A4FCAA0FC0}"/>
              </a:ext>
            </a:extLst>
          </p:cNvPr>
          <p:cNvSpPr/>
          <p:nvPr/>
        </p:nvSpPr>
        <p:spPr>
          <a:xfrm>
            <a:off x="8147337" y="4617803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순서도: 연결자 100">
            <a:extLst>
              <a:ext uri="{FF2B5EF4-FFF2-40B4-BE49-F238E27FC236}">
                <a16:creationId xmlns:a16="http://schemas.microsoft.com/office/drawing/2014/main" id="{F5F119BF-766F-DA6C-EB5C-54EFDB953BE2}"/>
              </a:ext>
            </a:extLst>
          </p:cNvPr>
          <p:cNvSpPr/>
          <p:nvPr/>
        </p:nvSpPr>
        <p:spPr>
          <a:xfrm>
            <a:off x="7885982" y="4696598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순서도: 연결자 101">
            <a:extLst>
              <a:ext uri="{FF2B5EF4-FFF2-40B4-BE49-F238E27FC236}">
                <a16:creationId xmlns:a16="http://schemas.microsoft.com/office/drawing/2014/main" id="{FF58E577-B24D-360B-BB86-40988179683D}"/>
              </a:ext>
            </a:extLst>
          </p:cNvPr>
          <p:cNvSpPr/>
          <p:nvPr/>
        </p:nvSpPr>
        <p:spPr>
          <a:xfrm>
            <a:off x="7992312" y="5089086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순서도: 연결자 102">
            <a:extLst>
              <a:ext uri="{FF2B5EF4-FFF2-40B4-BE49-F238E27FC236}">
                <a16:creationId xmlns:a16="http://schemas.microsoft.com/office/drawing/2014/main" id="{B40815F1-6938-0DC8-B134-38D26618BBD1}"/>
              </a:ext>
            </a:extLst>
          </p:cNvPr>
          <p:cNvSpPr/>
          <p:nvPr/>
        </p:nvSpPr>
        <p:spPr>
          <a:xfrm>
            <a:off x="7704056" y="5019086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순서도: 연결자 103">
            <a:extLst>
              <a:ext uri="{FF2B5EF4-FFF2-40B4-BE49-F238E27FC236}">
                <a16:creationId xmlns:a16="http://schemas.microsoft.com/office/drawing/2014/main" id="{A358C563-0E05-29F5-53E6-674637088C62}"/>
              </a:ext>
            </a:extLst>
          </p:cNvPr>
          <p:cNvSpPr/>
          <p:nvPr/>
        </p:nvSpPr>
        <p:spPr>
          <a:xfrm>
            <a:off x="8016817" y="5389972"/>
            <a:ext cx="241541" cy="2362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순서도: 연결자 104">
            <a:extLst>
              <a:ext uri="{FF2B5EF4-FFF2-40B4-BE49-F238E27FC236}">
                <a16:creationId xmlns:a16="http://schemas.microsoft.com/office/drawing/2014/main" id="{779B316D-4F66-2824-DD3A-4D9B22F10AE7}"/>
              </a:ext>
            </a:extLst>
          </p:cNvPr>
          <p:cNvSpPr/>
          <p:nvPr/>
        </p:nvSpPr>
        <p:spPr>
          <a:xfrm>
            <a:off x="3144748" y="4630177"/>
            <a:ext cx="241541" cy="23626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순서도: 연결자 105">
            <a:extLst>
              <a:ext uri="{FF2B5EF4-FFF2-40B4-BE49-F238E27FC236}">
                <a16:creationId xmlns:a16="http://schemas.microsoft.com/office/drawing/2014/main" id="{76247E05-7A31-1CBB-923F-9BF1A81B1CED}"/>
              </a:ext>
            </a:extLst>
          </p:cNvPr>
          <p:cNvSpPr/>
          <p:nvPr/>
        </p:nvSpPr>
        <p:spPr>
          <a:xfrm>
            <a:off x="2898915" y="4832418"/>
            <a:ext cx="241541" cy="23626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순서도: 연결자 106">
            <a:extLst>
              <a:ext uri="{FF2B5EF4-FFF2-40B4-BE49-F238E27FC236}">
                <a16:creationId xmlns:a16="http://schemas.microsoft.com/office/drawing/2014/main" id="{3C95AF1F-9DC4-D418-0F93-EF70944C73C0}"/>
              </a:ext>
            </a:extLst>
          </p:cNvPr>
          <p:cNvSpPr/>
          <p:nvPr/>
        </p:nvSpPr>
        <p:spPr>
          <a:xfrm>
            <a:off x="3479667" y="4429684"/>
            <a:ext cx="241541" cy="23626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순서도: 연결자 107">
            <a:extLst>
              <a:ext uri="{FF2B5EF4-FFF2-40B4-BE49-F238E27FC236}">
                <a16:creationId xmlns:a16="http://schemas.microsoft.com/office/drawing/2014/main" id="{01019E62-2481-1DB5-7D85-510BF47FD72C}"/>
              </a:ext>
            </a:extLst>
          </p:cNvPr>
          <p:cNvSpPr/>
          <p:nvPr/>
        </p:nvSpPr>
        <p:spPr>
          <a:xfrm>
            <a:off x="3680604" y="4744252"/>
            <a:ext cx="241541" cy="23626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순서도: 연결자 108">
            <a:extLst>
              <a:ext uri="{FF2B5EF4-FFF2-40B4-BE49-F238E27FC236}">
                <a16:creationId xmlns:a16="http://schemas.microsoft.com/office/drawing/2014/main" id="{EF5892B9-22C6-DE7F-FF11-2FAB91DFE71E}"/>
              </a:ext>
            </a:extLst>
          </p:cNvPr>
          <p:cNvSpPr/>
          <p:nvPr/>
        </p:nvSpPr>
        <p:spPr>
          <a:xfrm>
            <a:off x="3287385" y="5159388"/>
            <a:ext cx="241541" cy="23626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E178C157-3E28-4CC6-0072-D63FDD865F2E}"/>
              </a:ext>
            </a:extLst>
          </p:cNvPr>
          <p:cNvSpPr/>
          <p:nvPr/>
        </p:nvSpPr>
        <p:spPr>
          <a:xfrm>
            <a:off x="3716547" y="5421131"/>
            <a:ext cx="241541" cy="23626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순서도: 연결자 110">
            <a:extLst>
              <a:ext uri="{FF2B5EF4-FFF2-40B4-BE49-F238E27FC236}">
                <a16:creationId xmlns:a16="http://schemas.microsoft.com/office/drawing/2014/main" id="{A75BEAC3-B544-0960-3AF2-E8F900590CEF}"/>
              </a:ext>
            </a:extLst>
          </p:cNvPr>
          <p:cNvSpPr/>
          <p:nvPr/>
        </p:nvSpPr>
        <p:spPr>
          <a:xfrm>
            <a:off x="3224240" y="5539263"/>
            <a:ext cx="241541" cy="236264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4133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28B51-9687-5DEE-7AEC-162EB18B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3147E8-A3FB-1E30-1992-D46D4D06C6D9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1.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테이블</a:t>
            </a:r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(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도수분포표</a:t>
            </a:r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)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로 데이터 정리하기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BCC5BE7-A12B-F1F8-1703-FD76A91ACCEB}"/>
              </a:ext>
            </a:extLst>
          </p:cNvPr>
          <p:cNvGraphicFramePr>
            <a:graphicFrameLocks noGrp="1"/>
          </p:cNvGraphicFramePr>
          <p:nvPr/>
        </p:nvGraphicFramePr>
        <p:xfrm>
          <a:off x="1360098" y="1560896"/>
          <a:ext cx="60413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37">
                  <a:extLst>
                    <a:ext uri="{9D8B030D-6E8A-4147-A177-3AD203B41FA5}">
                      <a16:colId xmlns:a16="http://schemas.microsoft.com/office/drawing/2014/main" val="3831502660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3308637556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640414022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3421957617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3774322396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896633266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480716194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1168504095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3744782784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22492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6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2880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DB3979-AC89-881E-94A3-1D0001393DBD}"/>
              </a:ext>
            </a:extLst>
          </p:cNvPr>
          <p:cNvGraphicFramePr>
            <a:graphicFrameLocks noGrp="1"/>
          </p:cNvGraphicFramePr>
          <p:nvPr/>
        </p:nvGraphicFramePr>
        <p:xfrm>
          <a:off x="1360098" y="1052040"/>
          <a:ext cx="604137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37">
                  <a:extLst>
                    <a:ext uri="{9D8B030D-6E8A-4147-A177-3AD203B41FA5}">
                      <a16:colId xmlns:a16="http://schemas.microsoft.com/office/drawing/2014/main" val="3080780434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995839750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885609480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3258269384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3990598396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4017878719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543938651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38397780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817463287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21339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색상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블랙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블루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그레이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핑크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퍼플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로즈 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실버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화이트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57302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54B534-BD19-A38C-0405-8AD19D0D9060}"/>
              </a:ext>
            </a:extLst>
          </p:cNvPr>
          <p:cNvGraphicFramePr>
            <a:graphicFrameLocks noGrp="1"/>
          </p:cNvGraphicFramePr>
          <p:nvPr/>
        </p:nvGraphicFramePr>
        <p:xfrm>
          <a:off x="1360098" y="2354232"/>
          <a:ext cx="60413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37">
                  <a:extLst>
                    <a:ext uri="{9D8B030D-6E8A-4147-A177-3AD203B41FA5}">
                      <a16:colId xmlns:a16="http://schemas.microsoft.com/office/drawing/2014/main" val="2909433680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381381299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3351151687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513601125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013033991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1179106434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717087927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917900951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466457581"/>
                    </a:ext>
                  </a:extLst>
                </a:gridCol>
                <a:gridCol w="604137">
                  <a:extLst>
                    <a:ext uri="{9D8B030D-6E8A-4147-A177-3AD203B41FA5}">
                      <a16:colId xmlns:a16="http://schemas.microsoft.com/office/drawing/2014/main" val="2367264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8094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8B7C1C4-1E45-C463-3850-77BDD1B64905}"/>
              </a:ext>
            </a:extLst>
          </p:cNvPr>
          <p:cNvSpPr txBox="1"/>
          <p:nvPr/>
        </p:nvSpPr>
        <p:spPr>
          <a:xfrm>
            <a:off x="671602" y="3016536"/>
            <a:ext cx="8472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테이블 정리는 분석 목적에 맞게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개별값에</a:t>
            </a:r>
            <a:r>
              <a:rPr lang="ko-KR" altLang="en-US" dirty="0"/>
              <a:t> 따라 숫자 형태로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엑셀이 편리함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파이썬의</a:t>
            </a:r>
            <a:r>
              <a:rPr lang="ko-KR" altLang="en-US" dirty="0"/>
              <a:t> 경우  </a:t>
            </a:r>
            <a:r>
              <a:rPr lang="en-US" altLang="ko-KR" dirty="0"/>
              <a:t>pandas</a:t>
            </a:r>
            <a:r>
              <a:rPr lang="ko-KR" altLang="en-US" dirty="0"/>
              <a:t>를 사용하면 편리함</a:t>
            </a:r>
          </a:p>
        </p:txBody>
      </p:sp>
    </p:spTree>
    <p:extLst>
      <p:ext uri="{BB962C8B-B14F-4D97-AF65-F5344CB8AC3E}">
        <p14:creationId xmlns:p14="http://schemas.microsoft.com/office/powerpoint/2010/main" val="275254834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A356C-889D-26EE-05E6-F6AC0041D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A8C7C18-B49C-E427-99F7-F13DAE6CBF03}"/>
              </a:ext>
            </a:extLst>
          </p:cNvPr>
          <p:cNvSpPr txBox="1"/>
          <p:nvPr/>
        </p:nvSpPr>
        <p:spPr>
          <a:xfrm>
            <a:off x="335801" y="1166840"/>
            <a:ext cx="84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연속적이지 않은 데이터를 변수별로 나누어 정리하여 막대 그래프로 그린다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5D6F5-B9F3-67EB-A76D-4A92790A3702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1.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테이블로 데이터 정리하기</a:t>
            </a:r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(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파이썬 코드</a:t>
            </a:r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)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78C7F5-2F9F-4EAA-AB70-7C579D68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43" y="1744352"/>
            <a:ext cx="6119714" cy="2838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7C4BEC-0423-42A5-B576-30C853E3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14" y="4881156"/>
            <a:ext cx="6625771" cy="15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5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B86A4-CBCA-266F-64A6-DC33CCDE5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8DB075-5DEC-3AE0-55BE-E560E87D46C8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1.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데이터란 무엇인가</a:t>
            </a:r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?</a:t>
            </a:r>
            <a:endParaRPr lang="ko-KR" altLang="en-US" sz="2800" b="1" dirty="0">
              <a:solidFill>
                <a:srgbClr val="312A6D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C2AA5-1B37-06B6-3D42-A7FFED8C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1D1B46B9-65A0-E1BB-AE43-4433EE9A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“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데이터는 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21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세기의 석유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”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15F23-6295-AA36-002F-0D540AF0F0A3}"/>
              </a:ext>
            </a:extLst>
          </p:cNvPr>
          <p:cNvSpPr txBox="1"/>
          <p:nvPr/>
        </p:nvSpPr>
        <p:spPr>
          <a:xfrm>
            <a:off x="821226" y="5198109"/>
            <a:ext cx="7806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데이터는 석유에 비교될 만큼  중요하다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그러나 석유와는 다른 성질을 갖고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무제한적 </a:t>
            </a:r>
            <a:r>
              <a:rPr lang="ko-KR" altLang="en-US" dirty="0" err="1"/>
              <a:t>생성량</a:t>
            </a:r>
            <a:r>
              <a:rPr lang="en-US" altLang="ko-KR" dirty="0"/>
              <a:t>, </a:t>
            </a:r>
            <a:r>
              <a:rPr lang="ko-KR" altLang="en-US" dirty="0"/>
              <a:t>정보처리 능력은 지속 감소</a:t>
            </a:r>
            <a:r>
              <a:rPr lang="en-US" altLang="ko-KR" dirty="0"/>
              <a:t>, </a:t>
            </a:r>
            <a:r>
              <a:rPr lang="ko-KR" altLang="en-US" dirty="0"/>
              <a:t>데이터의 소유는 물질적 소유와 달리 공유할 수 있고</a:t>
            </a:r>
            <a:r>
              <a:rPr lang="en-US" altLang="ko-KR" dirty="0"/>
              <a:t>, </a:t>
            </a:r>
            <a:r>
              <a:rPr lang="ko-KR" altLang="en-US" dirty="0"/>
              <a:t>사용한다고 없어지지 않고</a:t>
            </a:r>
            <a:r>
              <a:rPr lang="en-US" altLang="ko-KR" dirty="0"/>
              <a:t>, </a:t>
            </a:r>
            <a:r>
              <a:rPr lang="ko-KR" altLang="en-US" dirty="0"/>
              <a:t>무제한으로 사용할 수 있다</a:t>
            </a:r>
            <a:r>
              <a:rPr lang="en-US" altLang="ko-KR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EF970B-6FA1-997E-A3DC-2E938FDB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187" y="1695450"/>
            <a:ext cx="49815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9461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A1C211-30ED-CB8C-BBDE-69CAEC51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3A7B-DD5E-08F1-5214-BB4DC590A964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막대 그래프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2E4BFA-3ACD-CD11-8E77-D3100AC9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23" y="893194"/>
            <a:ext cx="5543448" cy="4636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F7DE6A-A50A-D8E7-CFF4-CCFAE42E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417" y="3387981"/>
            <a:ext cx="4873930" cy="34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7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C3550-9858-1710-5EB0-2FCC4BDA5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4EF86-CF94-7AF8-4E92-13858569DCA2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 err="1">
                <a:solidFill>
                  <a:srgbClr val="312A6D"/>
                </a:solidFill>
                <a:latin typeface="+mj-ea"/>
                <a:ea typeface="+mj-ea"/>
              </a:rPr>
              <a:t>꺽은선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 그래프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694B4-386D-B788-2293-54057EC23638}"/>
              </a:ext>
            </a:extLst>
          </p:cNvPr>
          <p:cNvSpPr txBox="1"/>
          <p:nvPr/>
        </p:nvSpPr>
        <p:spPr>
          <a:xfrm>
            <a:off x="335801" y="1166840"/>
            <a:ext cx="84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연속적 데이터의 구간별 크기를 그래프의 길이와 넓이로 알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서로 다른 자료를 비교할 수 있다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24630A-4452-EB92-FF45-85B0E1AA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4" y="1934654"/>
            <a:ext cx="4657725" cy="3333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D22A8F-AF79-3A43-788B-B19E4EA5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92" y="3176264"/>
            <a:ext cx="5339815" cy="31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877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A40153-FE25-EA27-784B-1B55398D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468E5-7F8C-44BC-BD7E-195F00617498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4.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원그래프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16DE2-95E9-4F9B-B57C-C6CEBBACDC95}"/>
              </a:ext>
            </a:extLst>
          </p:cNvPr>
          <p:cNvSpPr txBox="1"/>
          <p:nvPr/>
        </p:nvSpPr>
        <p:spPr>
          <a:xfrm>
            <a:off x="335801" y="1166840"/>
            <a:ext cx="84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핸드폰 선호도를 원그래프로 그려보자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5D4E74-D572-40ED-AE34-AC5BF3677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76786"/>
            <a:ext cx="6102152" cy="41990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A4430E-9775-41C3-A211-B220CC5E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112" y="3429000"/>
            <a:ext cx="4377887" cy="331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3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490125-7AAA-1EEE-7C71-FB419BEC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050E3-B1AF-812B-7472-82BB67FA8185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5. </a:t>
            </a:r>
            <a:r>
              <a:rPr lang="ko-KR" altLang="en-US" sz="2800" b="1" dirty="0" err="1">
                <a:solidFill>
                  <a:srgbClr val="312A6D"/>
                </a:solidFill>
                <a:latin typeface="+mj-ea"/>
                <a:ea typeface="+mj-ea"/>
              </a:rPr>
              <a:t>산점도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 그래프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F17D5-E47B-74D3-3713-3D27F3DEA045}"/>
              </a:ext>
            </a:extLst>
          </p:cNvPr>
          <p:cNvSpPr txBox="1"/>
          <p:nvPr/>
        </p:nvSpPr>
        <p:spPr>
          <a:xfrm>
            <a:off x="335801" y="1166840"/>
            <a:ext cx="8472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연속적이고 </a:t>
            </a:r>
            <a:r>
              <a:rPr lang="ko-KR" altLang="en-US" dirty="0" err="1"/>
              <a:t>수치형인</a:t>
            </a:r>
            <a:r>
              <a:rPr lang="ko-KR" altLang="en-US" dirty="0"/>
              <a:t> 두 데이터 간의 상관관계가 있는지 알아보는 그래프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수학성적과 통계 성적에 관한 자료이다</a:t>
            </a:r>
            <a:r>
              <a:rPr lang="en-US" altLang="ko-KR" dirty="0"/>
              <a:t>. </a:t>
            </a:r>
            <a:r>
              <a:rPr lang="ko-KR" altLang="en-US" dirty="0"/>
              <a:t>두 과목의 상관관계가 있는지 조사해보자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1E2B4F2-1F3F-345A-15C8-4F6C4A9B3C51}"/>
              </a:ext>
            </a:extLst>
          </p:cNvPr>
          <p:cNvGraphicFramePr>
            <a:graphicFrameLocks noGrp="1"/>
          </p:cNvGraphicFramePr>
          <p:nvPr/>
        </p:nvGraphicFramePr>
        <p:xfrm>
          <a:off x="980535" y="2294148"/>
          <a:ext cx="738708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237">
                  <a:extLst>
                    <a:ext uri="{9D8B030D-6E8A-4147-A177-3AD203B41FA5}">
                      <a16:colId xmlns:a16="http://schemas.microsoft.com/office/drawing/2014/main" val="1200196884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3297463699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1248154204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2246571786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275153391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3089141488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3720839368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3206795980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721965516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1467126989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1231336124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1447328576"/>
                    </a:ext>
                  </a:extLst>
                </a:gridCol>
                <a:gridCol w="568237">
                  <a:extLst>
                    <a:ext uri="{9D8B030D-6E8A-4147-A177-3AD203B41FA5}">
                      <a16:colId xmlns:a16="http://schemas.microsoft.com/office/drawing/2014/main" val="988290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수학 성적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12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통계 성적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14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결석횟수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86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632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5CE75-E1A1-7E90-A6CC-C19417ED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4890C67-225E-8D4B-CC92-C4680E18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546"/>
            <a:ext cx="6754483" cy="328316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9AC835-E8B5-B85D-579E-B3799600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4474" y="6252537"/>
            <a:ext cx="371475" cy="365125"/>
          </a:xfrm>
        </p:spPr>
        <p:txBody>
          <a:bodyPr/>
          <a:lstStyle/>
          <a:p>
            <a:fld id="{5990DFE3-0EAC-49FD-B45D-6C5C955DCB2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FBB02-BAF4-482C-D1F6-8474944087C5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5. </a:t>
            </a:r>
            <a:r>
              <a:rPr lang="ko-KR" altLang="en-US" sz="2800" b="1" dirty="0" err="1">
                <a:solidFill>
                  <a:srgbClr val="312A6D"/>
                </a:solidFill>
                <a:latin typeface="+mj-ea"/>
                <a:ea typeface="+mj-ea"/>
              </a:rPr>
              <a:t>산점도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108AB2-CAF0-442D-AFA2-9EB74F2D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8"/>
          <a:stretch/>
        </p:blipFill>
        <p:spPr>
          <a:xfrm>
            <a:off x="4026036" y="3496020"/>
            <a:ext cx="5109335" cy="334910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2FCC922-E50D-F1E8-158C-56DFAC315280}"/>
              </a:ext>
            </a:extLst>
          </p:cNvPr>
          <p:cNvSpPr/>
          <p:nvPr/>
        </p:nvSpPr>
        <p:spPr>
          <a:xfrm rot="19827046">
            <a:off x="4299431" y="4619119"/>
            <a:ext cx="5048117" cy="90766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5D14F-A5C7-BA97-AC93-C31696AA61E6}"/>
              </a:ext>
            </a:extLst>
          </p:cNvPr>
          <p:cNvSpPr txBox="1"/>
          <p:nvPr/>
        </p:nvSpPr>
        <p:spPr>
          <a:xfrm>
            <a:off x="5939194" y="3919004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강한 양의 상관</a:t>
            </a:r>
          </a:p>
        </p:txBody>
      </p:sp>
    </p:spTree>
    <p:extLst>
      <p:ext uri="{BB962C8B-B14F-4D97-AF65-F5344CB8AC3E}">
        <p14:creationId xmlns:p14="http://schemas.microsoft.com/office/powerpoint/2010/main" val="3525979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252E5-4766-3423-0C83-2CE0DC545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43F581-B247-A206-D192-EE401DD6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112"/>
            <a:ext cx="5286375" cy="21431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8933DB-45F9-0109-130E-C3EA5D00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0717F-5D32-683A-C28E-CD8EC6D1D646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5. </a:t>
            </a:r>
            <a:r>
              <a:rPr lang="ko-KR" altLang="en-US" sz="2800" b="1" dirty="0" err="1">
                <a:solidFill>
                  <a:srgbClr val="312A6D"/>
                </a:solidFill>
                <a:latin typeface="+mj-ea"/>
                <a:ea typeface="+mj-ea"/>
              </a:rPr>
              <a:t>산점도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 그래프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2D1A5F-DD38-41AA-98A8-A637B01B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20" y="3020706"/>
            <a:ext cx="5781481" cy="372974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DEE3F3D-4FBD-653B-76A6-3CBEFA0BDB30}"/>
              </a:ext>
            </a:extLst>
          </p:cNvPr>
          <p:cNvSpPr/>
          <p:nvPr/>
        </p:nvSpPr>
        <p:spPr>
          <a:xfrm rot="1944662">
            <a:off x="3330958" y="4203898"/>
            <a:ext cx="5048117" cy="129450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D0986-53AB-4C07-FB1E-4FB34DE58F0F}"/>
              </a:ext>
            </a:extLst>
          </p:cNvPr>
          <p:cNvSpPr txBox="1"/>
          <p:nvPr/>
        </p:nvSpPr>
        <p:spPr>
          <a:xfrm>
            <a:off x="5311165" y="3788406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강한 음의 상관</a:t>
            </a:r>
          </a:p>
        </p:txBody>
      </p:sp>
    </p:spTree>
    <p:extLst>
      <p:ext uri="{BB962C8B-B14F-4D97-AF65-F5344CB8AC3E}">
        <p14:creationId xmlns:p14="http://schemas.microsoft.com/office/powerpoint/2010/main" val="897036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A4A7F34-67A0-28C6-998E-83CFBBBB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1257300"/>
            <a:ext cx="5343525" cy="21717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DA7C8E-5801-7D89-3F3E-4D0B8D47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0561E-E791-4CF8-A884-2BCB0C36C96D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5. </a:t>
            </a:r>
            <a:r>
              <a:rPr lang="ko-KR" altLang="en-US" sz="2800" b="1" dirty="0" err="1">
                <a:solidFill>
                  <a:srgbClr val="312A6D"/>
                </a:solidFill>
                <a:latin typeface="+mj-ea"/>
                <a:ea typeface="+mj-ea"/>
              </a:rPr>
              <a:t>산점도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 그래프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DF0095-4DDE-4301-BC12-BFC67664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31" y="3124201"/>
            <a:ext cx="5678869" cy="370787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8C1365B-6055-0015-29D1-977B76060AC4}"/>
              </a:ext>
            </a:extLst>
          </p:cNvPr>
          <p:cNvSpPr/>
          <p:nvPr/>
        </p:nvSpPr>
        <p:spPr>
          <a:xfrm rot="1719126">
            <a:off x="3597691" y="4351476"/>
            <a:ext cx="5500700" cy="129450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85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42E68D-E863-414F-99E7-713EA80D6E9B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6.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히스토그램 그리기</a:t>
            </a:r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(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수치형 데이터</a:t>
            </a:r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)</a:t>
            </a:r>
            <a:endParaRPr lang="ko-KR" altLang="en-US" sz="2800" b="1" dirty="0">
              <a:solidFill>
                <a:srgbClr val="312A6D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92DD3E-BFA0-FE98-62A8-7B2A35001540}"/>
              </a:ext>
            </a:extLst>
          </p:cNvPr>
          <p:cNvSpPr txBox="1"/>
          <p:nvPr/>
        </p:nvSpPr>
        <p:spPr>
          <a:xfrm>
            <a:off x="335801" y="1166840"/>
            <a:ext cx="84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</a:t>
            </a:r>
            <a:r>
              <a:rPr lang="ko-KR" altLang="en-US" dirty="0" err="1"/>
              <a:t>개별값이</a:t>
            </a:r>
            <a:r>
              <a:rPr lang="ko-KR" altLang="en-US" dirty="0"/>
              <a:t> 연속된 값을 되어 있는 경우 테이블로 정리해 보자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다음은</a:t>
            </a:r>
            <a:r>
              <a:rPr lang="en-US" altLang="ko-KR" dirty="0"/>
              <a:t> </a:t>
            </a:r>
            <a:r>
              <a:rPr lang="ko-KR" altLang="en-US" dirty="0"/>
              <a:t>통계학 강의를 수강하는 학생 </a:t>
            </a:r>
            <a:r>
              <a:rPr lang="en-US" altLang="ko-KR" dirty="0"/>
              <a:t>40</a:t>
            </a:r>
            <a:r>
              <a:rPr lang="ko-KR" altLang="en-US" dirty="0"/>
              <a:t>명의 키를 조사한 자료이다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B45A8D4-7AC1-C3D9-C706-D553E55CA9D6}"/>
              </a:ext>
            </a:extLst>
          </p:cNvPr>
          <p:cNvGraphicFramePr>
            <a:graphicFrameLocks noGrp="1"/>
          </p:cNvGraphicFramePr>
          <p:nvPr/>
        </p:nvGraphicFramePr>
        <p:xfrm>
          <a:off x="1341408" y="1872315"/>
          <a:ext cx="60931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648384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607426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546398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144299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857364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61676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319594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4802128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2738723"/>
                    </a:ext>
                  </a:extLst>
                </a:gridCol>
                <a:gridCol w="606724">
                  <a:extLst>
                    <a:ext uri="{9D8B030D-6E8A-4147-A177-3AD203B41FA5}">
                      <a16:colId xmlns:a16="http://schemas.microsoft.com/office/drawing/2014/main" val="3148701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90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88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27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48711"/>
                  </a:ext>
                </a:extLst>
              </a:tr>
            </a:tbl>
          </a:graphicData>
        </a:graphic>
      </p:graphicFrame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7C71D63-BD2F-551D-27E6-E7A238B94398}"/>
              </a:ext>
            </a:extLst>
          </p:cNvPr>
          <p:cNvSpPr/>
          <p:nvPr/>
        </p:nvSpPr>
        <p:spPr>
          <a:xfrm>
            <a:off x="3752490" y="3355675"/>
            <a:ext cx="1268084" cy="37956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B1E3FFE-FAE6-8F01-C6F9-5B877FCEFFBD}"/>
              </a:ext>
            </a:extLst>
          </p:cNvPr>
          <p:cNvGraphicFramePr>
            <a:graphicFrameLocks noGrp="1"/>
          </p:cNvGraphicFramePr>
          <p:nvPr/>
        </p:nvGraphicFramePr>
        <p:xfrm>
          <a:off x="1335656" y="3857783"/>
          <a:ext cx="6096000" cy="272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817390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60608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27030149"/>
                    </a:ext>
                  </a:extLst>
                </a:gridCol>
              </a:tblGrid>
              <a:tr h="340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계급</a:t>
                      </a:r>
                      <a:r>
                        <a:rPr lang="en-US" altLang="ko-KR" sz="1400" dirty="0"/>
                        <a:t>(cm)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상대 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782800"/>
                  </a:ext>
                </a:extLst>
              </a:tr>
              <a:tr h="34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150</a:t>
                      </a:r>
                      <a:r>
                        <a:rPr lang="ko-KR" altLang="en-US" sz="1400" dirty="0"/>
                        <a:t>초과</a:t>
                      </a:r>
                      <a:r>
                        <a:rPr lang="en-US" altLang="ko-KR" sz="1400" dirty="0"/>
                        <a:t>~157</a:t>
                      </a:r>
                      <a:r>
                        <a:rPr lang="ko-KR" altLang="en-US" sz="1400" dirty="0"/>
                        <a:t>이하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244667"/>
                  </a:ext>
                </a:extLst>
              </a:tr>
              <a:tr h="34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157</a:t>
                      </a:r>
                      <a:r>
                        <a:rPr lang="ko-KR" altLang="en-US" sz="1400" dirty="0"/>
                        <a:t>초과</a:t>
                      </a:r>
                      <a:r>
                        <a:rPr lang="en-US" altLang="ko-KR" sz="1400" dirty="0"/>
                        <a:t>~164</a:t>
                      </a:r>
                      <a:r>
                        <a:rPr lang="ko-KR" altLang="en-US" sz="1400" dirty="0"/>
                        <a:t>이하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0.175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788444"/>
                  </a:ext>
                </a:extLst>
              </a:tr>
              <a:tr h="34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164</a:t>
                      </a:r>
                      <a:r>
                        <a:rPr lang="ko-KR" altLang="en-US" sz="1400" dirty="0"/>
                        <a:t>초과</a:t>
                      </a:r>
                      <a:r>
                        <a:rPr lang="en-US" altLang="ko-KR" sz="1400" dirty="0"/>
                        <a:t>~171</a:t>
                      </a:r>
                      <a:r>
                        <a:rPr lang="ko-KR" altLang="en-US" sz="1400" dirty="0"/>
                        <a:t>이하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0.375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267610"/>
                  </a:ext>
                </a:extLst>
              </a:tr>
              <a:tr h="34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171</a:t>
                      </a:r>
                      <a:r>
                        <a:rPr lang="ko-KR" altLang="en-US" sz="1400" dirty="0"/>
                        <a:t>초과</a:t>
                      </a:r>
                      <a:r>
                        <a:rPr lang="en-US" altLang="ko-KR" sz="1400" dirty="0"/>
                        <a:t>~178</a:t>
                      </a:r>
                      <a:r>
                        <a:rPr lang="ko-KR" altLang="en-US" sz="1400" dirty="0"/>
                        <a:t>이하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247614"/>
                  </a:ext>
                </a:extLst>
              </a:tr>
              <a:tr h="34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178</a:t>
                      </a:r>
                      <a:r>
                        <a:rPr lang="ko-KR" altLang="en-US" sz="1400" dirty="0"/>
                        <a:t>초과</a:t>
                      </a:r>
                      <a:r>
                        <a:rPr lang="en-US" altLang="ko-KR" sz="1400" dirty="0"/>
                        <a:t>~185</a:t>
                      </a:r>
                      <a:r>
                        <a:rPr lang="ko-KR" altLang="en-US" sz="1400" dirty="0"/>
                        <a:t>이하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0.150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401742"/>
                  </a:ext>
                </a:extLst>
              </a:tr>
              <a:tr h="340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185</a:t>
                      </a:r>
                      <a:r>
                        <a:rPr lang="ko-KR" altLang="en-US" sz="1400" dirty="0"/>
                        <a:t>초과</a:t>
                      </a:r>
                      <a:r>
                        <a:rPr lang="en-US" altLang="ko-KR" sz="1400" dirty="0"/>
                        <a:t>~191</a:t>
                      </a:r>
                      <a:r>
                        <a:rPr lang="ko-KR" altLang="en-US" sz="1400" dirty="0"/>
                        <a:t>이하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0.050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13343"/>
                  </a:ext>
                </a:extLst>
              </a:tr>
              <a:tr h="340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809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513323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A40153-FE25-EA27-784B-1B55398D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468E5-7F8C-44BC-BD7E-195F00617498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6.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히스토그램 그래프 그리기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16DE2-95E9-4F9B-B57C-C6CEBBACDC95}"/>
              </a:ext>
            </a:extLst>
          </p:cNvPr>
          <p:cNvSpPr txBox="1"/>
          <p:nvPr/>
        </p:nvSpPr>
        <p:spPr>
          <a:xfrm>
            <a:off x="335801" y="1166840"/>
            <a:ext cx="84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연속된 데이터의 수량</a:t>
            </a:r>
            <a:r>
              <a:rPr lang="en-US" altLang="ko-KR" dirty="0"/>
              <a:t>, </a:t>
            </a:r>
            <a:r>
              <a:rPr lang="ko-KR" altLang="en-US" dirty="0"/>
              <a:t>분포 알아보기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키의 분포를 히스토그램으로 그려보자</a:t>
            </a:r>
            <a:r>
              <a:rPr lang="en-US" altLang="ko-KR" dirty="0"/>
              <a:t>.  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2E1BA8-DEF4-4A18-9C4E-26E1B11B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171"/>
            <a:ext cx="6267496" cy="2981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B600EA-7316-4935-8516-BBE6C482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720" y="3271293"/>
            <a:ext cx="5485552" cy="3586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778585-BF5E-405C-960A-7FD8F2C8E38D}"/>
              </a:ext>
            </a:extLst>
          </p:cNvPr>
          <p:cNvSpPr txBox="1"/>
          <p:nvPr/>
        </p:nvSpPr>
        <p:spPr>
          <a:xfrm>
            <a:off x="-19050" y="4872151"/>
            <a:ext cx="4116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0000FF"/>
                </a:solidFill>
              </a:rPr>
              <a:t>테이블과 결과가 다른 이유</a:t>
            </a:r>
            <a:r>
              <a:rPr lang="en-US" altLang="ko-KR" sz="1400" b="1" dirty="0">
                <a:solidFill>
                  <a:srgbClr val="0000FF"/>
                </a:solidFill>
              </a:rPr>
              <a:t>;</a:t>
            </a:r>
            <a:br>
              <a:rPr lang="en-US" altLang="ko-KR" sz="1400" b="1" dirty="0">
                <a:solidFill>
                  <a:srgbClr val="0000FF"/>
                </a:solidFill>
              </a:rPr>
            </a:br>
            <a:r>
              <a:rPr lang="ko-KR" altLang="en-US" sz="1400" b="1" dirty="0">
                <a:solidFill>
                  <a:srgbClr val="0000FF"/>
                </a:solidFill>
              </a:rPr>
              <a:t>테이블에서는 범위가 </a:t>
            </a:r>
            <a:r>
              <a:rPr lang="en-US" altLang="ko-KR" sz="1400" b="1" dirty="0">
                <a:solidFill>
                  <a:srgbClr val="0000FF"/>
                </a:solidFill>
              </a:rPr>
              <a:t>149</a:t>
            </a:r>
            <a:r>
              <a:rPr lang="ko-KR" altLang="en-US" sz="1400" b="1" dirty="0">
                <a:solidFill>
                  <a:srgbClr val="0000FF"/>
                </a:solidFill>
              </a:rPr>
              <a:t>초과 </a:t>
            </a:r>
            <a:r>
              <a:rPr lang="en-US" altLang="ko-KR" sz="1400" b="1" dirty="0">
                <a:solidFill>
                  <a:srgbClr val="0000FF"/>
                </a:solidFill>
              </a:rPr>
              <a:t>~192</a:t>
            </a:r>
            <a:r>
              <a:rPr lang="ko-KR" altLang="en-US" sz="1400" b="1" dirty="0">
                <a:solidFill>
                  <a:srgbClr val="0000FF"/>
                </a:solidFill>
              </a:rPr>
              <a:t>이하 이나 </a:t>
            </a:r>
            <a:r>
              <a:rPr lang="en-US" altLang="ko-KR" sz="1400" b="1" dirty="0">
                <a:solidFill>
                  <a:srgbClr val="0000FF"/>
                </a:solidFill>
              </a:rPr>
              <a:t>hist</a:t>
            </a:r>
            <a:r>
              <a:rPr lang="ko-KR" altLang="en-US" sz="1400" b="1" dirty="0">
                <a:solidFill>
                  <a:srgbClr val="0000FF"/>
                </a:solidFill>
              </a:rPr>
              <a:t>는 최대값과 최소값을 자동으로 </a:t>
            </a:r>
            <a:r>
              <a:rPr lang="en-US" altLang="ko-KR" sz="1400" b="1" dirty="0">
                <a:solidFill>
                  <a:srgbClr val="0000FF"/>
                </a:solidFill>
              </a:rPr>
              <a:t>6</a:t>
            </a:r>
            <a:r>
              <a:rPr lang="ko-KR" altLang="en-US" sz="1400" b="1" dirty="0">
                <a:solidFill>
                  <a:srgbClr val="0000FF"/>
                </a:solidFill>
              </a:rPr>
              <a:t>구간으로 나눈다</a:t>
            </a:r>
            <a:r>
              <a:rPr lang="en-US" altLang="ko-KR" sz="1400" b="1" dirty="0">
                <a:solidFill>
                  <a:srgbClr val="0000FF"/>
                </a:solidFill>
              </a:rPr>
              <a:t>.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55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A40153-FE25-EA27-784B-1B55398D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468E5-7F8C-44BC-BD7E-195F00617498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7.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상자그림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16DE2-95E9-4F9B-B57C-C6CEBBACDC95}"/>
              </a:ext>
            </a:extLst>
          </p:cNvPr>
          <p:cNvSpPr txBox="1"/>
          <p:nvPr/>
        </p:nvSpPr>
        <p:spPr>
          <a:xfrm>
            <a:off x="335801" y="1166840"/>
            <a:ext cx="84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수학점수와 통계 점수의 상자그림을 그려보자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서로 비교할 수 있다</a:t>
            </a:r>
            <a:r>
              <a:rPr lang="en-US" altLang="ko-KR" dirty="0"/>
              <a:t>.  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84A544-A6BD-42FD-A250-C8046A856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53"/>
          <a:stretch/>
        </p:blipFill>
        <p:spPr>
          <a:xfrm>
            <a:off x="0" y="1883955"/>
            <a:ext cx="6887471" cy="22690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F3B1A0-A7F9-4F27-AAE7-F3A5FB97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888" y="3222910"/>
            <a:ext cx="4811046" cy="36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4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31FE9-739A-968E-A4B3-7CF92D41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0189-8358-A5DB-3687-21BD896CF532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국내 기업 빅데이터 활용 성공 사례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76587-CDC4-4120-335D-9F40762C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73E7E2CB-2E22-873D-134B-0DD3930F4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61491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쿠팡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물류 시스템 활용화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2A3AE-D724-9E22-C7D8-F015CC5BC7AC}"/>
              </a:ext>
            </a:extLst>
          </p:cNvPr>
          <p:cNvSpPr txBox="1"/>
          <p:nvPr/>
        </p:nvSpPr>
        <p:spPr>
          <a:xfrm>
            <a:off x="821226" y="5198109"/>
            <a:ext cx="780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쿠팡은</a:t>
            </a:r>
            <a:r>
              <a:rPr lang="ko-KR" altLang="en-US" dirty="0"/>
              <a:t> 제품 데이터를 활용해 물류센터 운영을 효율화 하였어요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제품 판매량</a:t>
            </a:r>
            <a:r>
              <a:rPr lang="en-US" altLang="ko-KR" dirty="0"/>
              <a:t>, </a:t>
            </a:r>
            <a:r>
              <a:rPr lang="ko-KR" altLang="en-US" dirty="0"/>
              <a:t>판매 추이 등을 분석해 물류 내 </a:t>
            </a:r>
            <a:r>
              <a:rPr lang="ko-KR" altLang="en-US" u="sng" dirty="0">
                <a:solidFill>
                  <a:srgbClr val="0000FF"/>
                </a:solidFill>
              </a:rPr>
              <a:t>상품재배치</a:t>
            </a:r>
            <a:endParaRPr lang="en-US" altLang="ko-KR" u="sng" dirty="0">
              <a:solidFill>
                <a:srgbClr val="00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재고 상품 데이터분석을 통해 </a:t>
            </a:r>
            <a:r>
              <a:rPr lang="ko-KR" altLang="en-US" u="sng" dirty="0">
                <a:solidFill>
                  <a:srgbClr val="0000FF"/>
                </a:solidFill>
              </a:rPr>
              <a:t>상품 회전율 개선</a:t>
            </a:r>
            <a:endParaRPr lang="en-US" altLang="ko-KR" u="sng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526502-4181-7AC7-2A63-FD302F99D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27" y="1556302"/>
            <a:ext cx="51149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2165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5A8A0-61E1-4B50-80DD-8576B7D1EFAD}"/>
              </a:ext>
            </a:extLst>
          </p:cNvPr>
          <p:cNvSpPr txBox="1">
            <a:spLocks/>
          </p:cNvSpPr>
          <p:nvPr/>
        </p:nvSpPr>
        <p:spPr>
          <a:xfrm>
            <a:off x="1181100" y="2492375"/>
            <a:ext cx="6781800" cy="9175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5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24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C3D89-29AC-B7DF-06B7-42A216CF6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A9B79A-3A04-BA31-5452-B614264A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F8739D00-82C7-893B-818A-BAF96C47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61491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지그재그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맞춤형 상품 및 광고 노출</a:t>
            </a:r>
            <a:endParaRPr kumimoji="0"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E6D55F-1C8A-021C-FB6B-F26BF877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64" y="1609725"/>
            <a:ext cx="5076825" cy="3638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EAD36-AA0D-1F03-17D3-12387650DDE3}"/>
              </a:ext>
            </a:extLst>
          </p:cNvPr>
          <p:cNvSpPr txBox="1"/>
          <p:nvPr/>
        </p:nvSpPr>
        <p:spPr>
          <a:xfrm>
            <a:off x="1122447" y="5431023"/>
            <a:ext cx="780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지그재그는 여성 패션 플랫폼으로 사용자의 선호도</a:t>
            </a:r>
            <a:r>
              <a:rPr lang="en-US" altLang="ko-KR" dirty="0"/>
              <a:t>, </a:t>
            </a:r>
            <a:r>
              <a:rPr lang="ko-KR" altLang="en-US" dirty="0"/>
              <a:t>관심 상품</a:t>
            </a:r>
            <a:r>
              <a:rPr lang="en-US" altLang="ko-KR" dirty="0"/>
              <a:t>, </a:t>
            </a:r>
            <a:r>
              <a:rPr lang="ko-KR" altLang="en-US" dirty="0"/>
              <a:t>구매 </a:t>
            </a:r>
            <a:r>
              <a:rPr lang="ko-KR" altLang="en-US" dirty="0" err="1"/>
              <a:t>이력등</a:t>
            </a:r>
            <a:r>
              <a:rPr lang="ko-KR" altLang="en-US" dirty="0"/>
              <a:t> 빅데이터를 분석해 </a:t>
            </a:r>
            <a:r>
              <a:rPr lang="ko-KR" altLang="en-US" u="sng" dirty="0">
                <a:solidFill>
                  <a:srgbClr val="0000FF"/>
                </a:solidFill>
              </a:rPr>
              <a:t>개인화된 추천 알고리즘을 개발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ko-KR" altLang="en-US" u="sng" dirty="0">
                <a:solidFill>
                  <a:srgbClr val="0000FF"/>
                </a:solidFill>
              </a:rPr>
              <a:t>취향에 맞는 상품 추천과 맞춤 광고 노출</a:t>
            </a:r>
            <a:endParaRPr lang="en-US" altLang="ko-KR" u="sng" dirty="0">
              <a:solidFill>
                <a:srgbClr val="00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입점 스토어에게 솔루션을 제공하는 </a:t>
            </a:r>
            <a:r>
              <a:rPr lang="en-US" altLang="ko-KR" u="sng" dirty="0">
                <a:solidFill>
                  <a:srgbClr val="0000FF"/>
                </a:solidFill>
              </a:rPr>
              <a:t>‘</a:t>
            </a:r>
            <a:r>
              <a:rPr lang="ko-KR" altLang="en-US" u="sng" dirty="0">
                <a:solidFill>
                  <a:srgbClr val="0000FF"/>
                </a:solidFill>
              </a:rPr>
              <a:t>지그재그 인사이트</a:t>
            </a:r>
            <a:r>
              <a:rPr lang="en-US" altLang="ko-KR" u="sng" dirty="0">
                <a:solidFill>
                  <a:srgbClr val="0000FF"/>
                </a:solidFill>
              </a:rPr>
              <a:t>’</a:t>
            </a:r>
            <a:r>
              <a:rPr lang="ko-KR" altLang="en-US" dirty="0"/>
              <a:t>출시</a:t>
            </a:r>
            <a:endParaRPr lang="en-US" altLang="ko-KR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6FAC2-FC29-9166-FF63-057721C32248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국내 기업 빅데이터 활용 성공 사례</a:t>
            </a:r>
          </a:p>
        </p:txBody>
      </p:sp>
    </p:spTree>
    <p:extLst>
      <p:ext uri="{BB962C8B-B14F-4D97-AF65-F5344CB8AC3E}">
        <p14:creationId xmlns:p14="http://schemas.microsoft.com/office/powerpoint/2010/main" val="10760923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5E8FD-F224-9EB9-9C1B-3B2E662D1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2CDD0C-8D52-6930-2C59-5FC3B662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27EF2455-E044-DB68-80B9-9CCA49403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969" y="1007203"/>
            <a:ext cx="58731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토스뱅크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새로운 금융 서비스 제시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51F66-DA8D-0CF7-C9E9-A0D073B8E7F5}"/>
              </a:ext>
            </a:extLst>
          </p:cNvPr>
          <p:cNvSpPr txBox="1"/>
          <p:nvPr/>
        </p:nvSpPr>
        <p:spPr>
          <a:xfrm>
            <a:off x="821226" y="5198109"/>
            <a:ext cx="780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새로운 방식의 </a:t>
            </a:r>
            <a:r>
              <a:rPr lang="ko-KR" altLang="en-US" u="sng" dirty="0">
                <a:solidFill>
                  <a:srgbClr val="0000FF"/>
                </a:solidFill>
              </a:rPr>
              <a:t>신용평가 모델 개발</a:t>
            </a:r>
            <a:endParaRPr lang="en-US" altLang="ko-KR" u="sng" dirty="0">
              <a:solidFill>
                <a:srgbClr val="00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비금융</a:t>
            </a:r>
            <a:r>
              <a:rPr lang="ko-KR" altLang="en-US" dirty="0"/>
              <a:t> 빅데이터를 활용하여 </a:t>
            </a:r>
            <a:r>
              <a:rPr lang="ko-KR" altLang="en-US" u="sng" dirty="0">
                <a:solidFill>
                  <a:srgbClr val="0000FF"/>
                </a:solidFill>
              </a:rPr>
              <a:t>금융서비스 앱 개발</a:t>
            </a:r>
            <a:endParaRPr lang="en-US" altLang="ko-KR" u="sng" dirty="0">
              <a:solidFill>
                <a:srgbClr val="00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중</a:t>
            </a:r>
            <a:r>
              <a:rPr lang="en-US" altLang="ko-KR" dirty="0"/>
              <a:t>.</a:t>
            </a:r>
            <a:r>
              <a:rPr lang="ko-KR" altLang="en-US" dirty="0" err="1"/>
              <a:t>저신용자외</a:t>
            </a:r>
            <a:r>
              <a:rPr lang="ko-KR" altLang="en-US" dirty="0"/>
              <a:t> 금융이력부족자를 주로 공략하며 다른 </a:t>
            </a:r>
            <a:r>
              <a:rPr lang="ko-KR" altLang="en-US" u="sng" dirty="0">
                <a:solidFill>
                  <a:srgbClr val="0000FF"/>
                </a:solidFill>
              </a:rPr>
              <a:t>인터넷전문은행과 차별화</a:t>
            </a:r>
            <a:endParaRPr lang="en-US" altLang="ko-KR" u="sng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DFDD8D-7208-4CB8-10C4-1C6D4C03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666875"/>
            <a:ext cx="5086350" cy="352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670BF-1F20-DB17-49B8-29C8F0A9F545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국내 기업 빅데이터 활용 성공 사례</a:t>
            </a:r>
          </a:p>
        </p:txBody>
      </p:sp>
    </p:spTree>
    <p:extLst>
      <p:ext uri="{BB962C8B-B14F-4D97-AF65-F5344CB8AC3E}">
        <p14:creationId xmlns:p14="http://schemas.microsoft.com/office/powerpoint/2010/main" val="8292839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6EFB9-E1B5-EF4A-F80A-CF4167575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638C00-D00F-EA8F-A217-B338461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49AA757D-AF6B-762F-1903-E663F0E5D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티빙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초개인화 서비스 구현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0228B-E2BE-6468-3D69-B8AF03C58FDF}"/>
              </a:ext>
            </a:extLst>
          </p:cNvPr>
          <p:cNvSpPr txBox="1"/>
          <p:nvPr/>
        </p:nvSpPr>
        <p:spPr>
          <a:xfrm>
            <a:off x="821226" y="5363253"/>
            <a:ext cx="780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ko-KR" altLang="en-US" u="sng" dirty="0">
                <a:solidFill>
                  <a:srgbClr val="0000FF"/>
                </a:solidFill>
              </a:rPr>
              <a:t>개인화 추천 모델 고도화</a:t>
            </a:r>
            <a:endParaRPr lang="en-US" altLang="ko-KR" u="sng" dirty="0">
              <a:solidFill>
                <a:srgbClr val="00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새 사용자가 플랫폼에 가입하면 사전 시계기록이나 선호도가 없어 효과적으로 추천할 수 없는 문제인 </a:t>
            </a:r>
            <a:r>
              <a:rPr lang="ko-KR" altLang="en-US" u="sng" dirty="0">
                <a:solidFill>
                  <a:srgbClr val="0000FF"/>
                </a:solidFill>
              </a:rPr>
              <a:t>골드 스타트 문제 해결</a:t>
            </a:r>
            <a:endParaRPr lang="en-US" altLang="ko-KR" u="sng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9A5CFD-D9A5-8D52-7221-3BE8FAE2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657350"/>
            <a:ext cx="5172075" cy="354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56C4C-DE54-8ED7-AAA1-6380D0ED30F1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국내 기업 빅데이터 활용 성공 사례</a:t>
            </a:r>
          </a:p>
        </p:txBody>
      </p:sp>
    </p:spTree>
    <p:extLst>
      <p:ext uri="{BB962C8B-B14F-4D97-AF65-F5344CB8AC3E}">
        <p14:creationId xmlns:p14="http://schemas.microsoft.com/office/powerpoint/2010/main" val="13539354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13E3B-C7DB-2ECC-1905-3C0AED42E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7B24E2-AAD2-BCC8-DD2F-EF09161E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0DFE3-0EAC-49FD-B45D-6C5C955DCB20}" type="slidenum">
              <a:rPr lang="ko-KR" altLang="en-US" smtClean="0">
                <a:latin typeface="+mj-ea"/>
                <a:ea typeface="+mj-ea"/>
              </a:rPr>
              <a:pPr/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05DAF1EA-E66E-63D3-340A-E6ADF1C89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7" y="1033082"/>
            <a:ext cx="5546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서울시</a:t>
            </a:r>
            <a:r>
              <a:rPr kumimoji="0"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</a:t>
            </a:r>
            <a:r>
              <a:rPr kumimoji="0"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심야버스 노선 확대</a:t>
            </a:r>
            <a:endParaRPr lang="ko-KR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A9A17-86F6-C14C-AD1E-239E881C1037}"/>
              </a:ext>
            </a:extLst>
          </p:cNvPr>
          <p:cNvSpPr txBox="1"/>
          <p:nvPr/>
        </p:nvSpPr>
        <p:spPr>
          <a:xfrm>
            <a:off x="821226" y="5363253"/>
            <a:ext cx="780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통신 데이터기반 서울생활이동데이터</a:t>
            </a:r>
            <a:r>
              <a:rPr lang="en-US" altLang="ko-KR" dirty="0"/>
              <a:t>, </a:t>
            </a:r>
            <a:r>
              <a:rPr lang="ko-KR" altLang="en-US" dirty="0"/>
              <a:t>교통카드 </a:t>
            </a:r>
            <a:r>
              <a:rPr lang="ko-KR" altLang="en-US" dirty="0" err="1"/>
              <a:t>데이터등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억 여건의 빅데이터를 활용하여 </a:t>
            </a:r>
            <a:r>
              <a:rPr lang="en-US" altLang="ko-KR" u="sng" dirty="0">
                <a:solidFill>
                  <a:srgbClr val="0000FF"/>
                </a:solidFill>
              </a:rPr>
              <a:t>‘</a:t>
            </a:r>
            <a:r>
              <a:rPr lang="ko-KR" altLang="en-US" u="sng" dirty="0">
                <a:solidFill>
                  <a:srgbClr val="0000FF"/>
                </a:solidFill>
              </a:rPr>
              <a:t>올빼미 버스</a:t>
            </a:r>
            <a:r>
              <a:rPr lang="en-US" altLang="ko-KR" u="sng" dirty="0">
                <a:solidFill>
                  <a:srgbClr val="0000FF"/>
                </a:solidFill>
              </a:rPr>
              <a:t>’</a:t>
            </a:r>
            <a:r>
              <a:rPr lang="ko-KR" altLang="en-US" dirty="0"/>
              <a:t>운영 규모 확대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시간대별 유동인구</a:t>
            </a:r>
            <a:r>
              <a:rPr lang="en-US" altLang="ko-KR" dirty="0"/>
              <a:t>, </a:t>
            </a:r>
            <a:r>
              <a:rPr lang="ko-KR" altLang="en-US" dirty="0"/>
              <a:t>거리별 수단별 이용 비율</a:t>
            </a:r>
            <a:r>
              <a:rPr lang="en-US" altLang="ko-KR" dirty="0"/>
              <a:t>, </a:t>
            </a:r>
            <a:r>
              <a:rPr lang="ko-KR" altLang="en-US" dirty="0"/>
              <a:t>심야주요 통행량 집중지역 등을 분석하여 </a:t>
            </a:r>
            <a:r>
              <a:rPr lang="ko-KR" altLang="en-US" u="sng" dirty="0">
                <a:solidFill>
                  <a:srgbClr val="0000FF"/>
                </a:solidFill>
              </a:rPr>
              <a:t>새로운 노선 구축</a:t>
            </a:r>
            <a:endParaRPr lang="en-US" altLang="ko-KR" u="sng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B79E7-B8CF-4346-A91D-BDC4DE10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24012"/>
            <a:ext cx="5153025" cy="3609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BDB8E-E413-A0D2-4C07-CD3345F0758E}"/>
              </a:ext>
            </a:extLst>
          </p:cNvPr>
          <p:cNvSpPr txBox="1"/>
          <p:nvPr/>
        </p:nvSpPr>
        <p:spPr>
          <a:xfrm>
            <a:off x="485441" y="145848"/>
            <a:ext cx="684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312A6D"/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>
                <a:solidFill>
                  <a:srgbClr val="312A6D"/>
                </a:solidFill>
                <a:latin typeface="+mj-ea"/>
                <a:ea typeface="+mj-ea"/>
              </a:rPr>
              <a:t>국내 기업 빅데이터 활용 성공 사례</a:t>
            </a:r>
          </a:p>
        </p:txBody>
      </p:sp>
    </p:spTree>
    <p:extLst>
      <p:ext uri="{BB962C8B-B14F-4D97-AF65-F5344CB8AC3E}">
        <p14:creationId xmlns:p14="http://schemas.microsoft.com/office/powerpoint/2010/main" val="19706562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2306</TotalTime>
  <Words>1896</Words>
  <Application>Microsoft Office PowerPoint</Application>
  <PresentationFormat>화면 슬라이드 쇼(4:3)</PresentationFormat>
  <Paragraphs>438</Paragraphs>
  <Slides>50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Noto Sans KR</vt:lpstr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지연 이</cp:lastModifiedBy>
  <cp:revision>41</cp:revision>
  <dcterms:created xsi:type="dcterms:W3CDTF">2021-08-11T05:45:26Z</dcterms:created>
  <dcterms:modified xsi:type="dcterms:W3CDTF">2025-07-08T14:16:28Z</dcterms:modified>
</cp:coreProperties>
</file>